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80" r:id="rId24"/>
    <p:sldId id="342" r:id="rId25"/>
    <p:sldId id="281" r:id="rId26"/>
    <p:sldId id="343"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692BBAF-C5EF-CB47-8691-C2D740A674A7}">
          <p14:sldIdLst>
            <p14:sldId id="256"/>
            <p14:sldId id="257"/>
            <p14:sldId id="258"/>
            <p14:sldId id="259"/>
            <p14:sldId id="260"/>
            <p14:sldId id="261"/>
            <p14:sldId id="262"/>
            <p14:sldId id="263"/>
            <p14:sldId id="264"/>
            <p14:sldId id="265"/>
            <p14:sldId id="266"/>
            <p14:sldId id="267"/>
            <p14:sldId id="268"/>
            <p14:sldId id="270"/>
            <p14:sldId id="271"/>
            <p14:sldId id="272"/>
            <p14:sldId id="273"/>
            <p14:sldId id="274"/>
            <p14:sldId id="275"/>
            <p14:sldId id="276"/>
            <p14:sldId id="277"/>
            <p14:sldId id="278"/>
            <p14:sldId id="280"/>
            <p14:sldId id="342"/>
            <p14:sldId id="281"/>
            <p14:sldId id="343"/>
          </p14:sldIdLst>
        </p14:section>
        <p14:section name="Why security" id="{360F99AB-7F9B-3C4A-ACA4-C18C5D461C44}">
          <p14:sldIdLst>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9FECE-F015-473F-9BEF-1F8277FC8A46}">
  <a:tblStyle styleId="{A939FECE-F015-473F-9BEF-1F8277FC8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6"/>
    <p:restoredTop sz="77347"/>
  </p:normalViewPr>
  <p:slideViewPr>
    <p:cSldViewPr snapToGrid="0">
      <p:cViewPr varScale="1">
        <p:scale>
          <a:sx n="130" d="100"/>
          <a:sy n="130" d="100"/>
        </p:scale>
        <p:origin x="1312" y="184"/>
      </p:cViewPr>
      <p:guideLst>
        <p:guide orient="horz" pos="1620"/>
        <p:guide pos="2880"/>
      </p:guideLst>
    </p:cSldViewPr>
  </p:slideViewPr>
  <p:notesTextViewPr>
    <p:cViewPr>
      <p:scale>
        <a:sx n="150" d="100"/>
        <a:sy n="150" d="100"/>
      </p:scale>
      <p:origin x="0" y="0"/>
    </p:cViewPr>
  </p:notesTextViewPr>
  <p:notesViewPr>
    <p:cSldViewPr snapToGrid="0">
      <p:cViewPr varScale="1">
        <p:scale>
          <a:sx n="171" d="100"/>
          <a:sy n="171" d="100"/>
        </p:scale>
        <p:origin x="21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baseline="0">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late.com/technology/2018/03/apps-cant-stop-exes-who-use-technology-for-stalk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bloomberg.com/news/articles/2016-08-05/hacked-bitcoin-exchange-says-it-will-spread-losses-among-user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5f6ed27a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c5f6ed27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61C: It's possible to do well in the class even if you did poorly in 61C or didn't take 61C!</a:t>
            </a:r>
            <a:endParaRPr/>
          </a:p>
          <a:p>
            <a:pPr marL="457200" lvl="0" indent="-298450" algn="l" rtl="0">
              <a:spcBef>
                <a:spcPts val="0"/>
              </a:spcBef>
              <a:spcAft>
                <a:spcPts val="0"/>
              </a:spcAft>
              <a:buSzPts val="1100"/>
              <a:buChar char="●"/>
            </a:pPr>
            <a:r>
              <a:rPr lang="en"/>
              <a:t>Programming languages: As an upper-division class, we will be holding your hand less and trusting you to get your hands dirty on your 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8e369996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8e369996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c5f6ed27a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c5f6ed27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8e36999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8e36999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e369996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8e369996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369996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369996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c5f6ed27a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c5f6ed27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wrote this textbook ourselves to supplement lecture content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84a4d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84a4d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5f6ed27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c5f6ed27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8181bfc6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8181bfc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fe5beb79_1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fe5beb79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c5f6ed27a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c5f6ed27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dfe5beb79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dfe5beb79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c5f6ed27a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c5f6ed27a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418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ca84a4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ca84a4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c5f6ed27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c5f6ed27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c5f6ed27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c5f6ed27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c5f6ed27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c5f6ed2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5f6ed27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c5f6ed27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c5f6ed27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c5f6ed27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Identity Theft Resource Center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b4fae0df3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b4fae0df3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c5f6ed27a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c5f6ed27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can kill you, don’t connect it to the Internet!” ~Nick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40728b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40728bb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Soon, we will get into really technical details and attacks and learn to actually exploit (and defend) computer systems</a:t>
            </a:r>
            <a:endParaRPr/>
          </a:p>
          <a:p>
            <a:pPr marL="457200" lvl="0" indent="-298450" algn="l" rtl="0">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8181bfc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8181bf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840728bb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3840728b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840728b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840728b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hikers are out in the woods, going for a walk. Up behind them comes a huge grizzly bear, rising up and roaring at them. One hiker, really scared, goes ‘Oh god, oh god, it’s a bear, what are we going to do?’ The other hiker calmly takes off his pack and starts to tie his shoes. The first hiker says to the first, ‘Why are you not worried?’ The second hikers says, ‘You know, I don’t have to outrun the bear. </a:t>
            </a:r>
            <a:r>
              <a:rPr lang="en" b="1" dirty="0"/>
              <a:t>I just have to outrun you.</a:t>
            </a:r>
            <a:r>
              <a:rPr lang="en" dirty="0"/>
              <a: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840728bb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840728b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840728b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840728b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Intimate partners: Consider their physical access, intimate knowledge, social engineering skills, and motivation to target a particular person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Turn your phone into a bug and location tracker: its easy if your phone is in their hands and they know the password...</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 good summary from Karen Levy </a:t>
            </a:r>
            <a:r>
              <a:rPr lang="en" u="sng" dirty="0">
                <a:solidFill>
                  <a:schemeClr val="hlink"/>
                </a:solidFill>
                <a:hlinkClick r:id="rId3"/>
              </a:rPr>
              <a:t>https://slate.com/technology/2018/03/apps-cant-stop-exes-who-use-technology-for-stalking.html</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840728bb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840728bb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5f6ed2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c5f6ed2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840728b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840728b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600" dirty="0"/>
              <a:t>Interacting with systems: You may not always detect the attacker probing your systems before launching an attack</a:t>
            </a:r>
            <a:endParaRPr sz="1600" dirty="0"/>
          </a:p>
          <a:p>
            <a:pPr marL="457200" lvl="0" indent="-298450" algn="l" rtl="0">
              <a:spcBef>
                <a:spcPts val="0"/>
              </a:spcBef>
              <a:spcAft>
                <a:spcPts val="0"/>
              </a:spcAft>
              <a:buSzPts val="1100"/>
              <a:buChar char="●"/>
            </a:pPr>
            <a:r>
              <a:rPr lang="en" sz="1600" dirty="0"/>
              <a:t>Resources: The NSA can mount a larger-scale attack than an individual criminal</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“We are sick of playing </a:t>
            </a:r>
            <a:r>
              <a:rPr lang="en" sz="1600" dirty="0" err="1"/>
              <a:t>whak</a:t>
            </a:r>
            <a:r>
              <a:rPr lang="en" sz="1600" dirty="0"/>
              <a:t>-a-mole on bad guys… Instead we play </a:t>
            </a:r>
            <a:r>
              <a:rPr lang="en" sz="1600" dirty="0" err="1"/>
              <a:t>whak</a:t>
            </a:r>
            <a:r>
              <a:rPr lang="en" sz="1600" dirty="0"/>
              <a:t>-a-mole on bad-guy business models”</a:t>
            </a:r>
            <a:endParaRPr sz="16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840728b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840728b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840728bb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840728bb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3840728bb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840728bb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3840728bb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3840728bb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3840728bb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3840728bb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840728bb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3840728bb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840728bb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840728b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is no patch for human stupidity”</a:t>
            </a:r>
            <a:endParaRPr/>
          </a:p>
          <a:p>
            <a:pPr marL="0" lvl="0" indent="0" algn="l" rtl="0">
              <a:spcBef>
                <a:spcPts val="0"/>
              </a:spcBef>
              <a:spcAft>
                <a:spcPts val="0"/>
              </a:spcAft>
              <a:buNone/>
            </a:pPr>
            <a:endParaRPr/>
          </a:p>
          <a:p>
            <a:pPr marL="0" lvl="0" indent="0" algn="l" rtl="0">
              <a:spcBef>
                <a:spcPts val="0"/>
              </a:spcBef>
              <a:spcAft>
                <a:spcPts val="0"/>
              </a:spcAft>
              <a:buNone/>
            </a:pPr>
            <a:r>
              <a:rPr lang="en"/>
              <a:t>“If you don't loath C and C++ by the time this class is over we have failed”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840728bb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840728bb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3840728bbe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3840728bb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c5f6ed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c5f6ed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40728b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40728bb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840728b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840728b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840728b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840728bb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840728b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840728b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 (again)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840728bbe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840728bbe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love it, back it up!”</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3840728bbe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3840728bb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https://www.bloomberg.com/news/articles/2016-08-05/hacked-bitcoin-exchange-says-it-will-spread-losses-among-users</a:t>
            </a:r>
            <a:r>
              <a:rPr lang="en"/>
              <a:t>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840728bb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840728bb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3840728bb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3840728bb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840728bb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840728bb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840728bb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840728bb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c5f6ed27a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c5f6ed27a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840728bb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840728bb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840728bb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840728bb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840728bb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840728bb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3840728bb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3840728bb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840728bb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840728bb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840728b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840728bb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840728b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840728bb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840728b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840728b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p>
          <a:p>
            <a:pPr marL="0" lvl="0" indent="0" algn="l" rtl="0">
              <a:spcBef>
                <a:spcPts val="0"/>
              </a:spcBef>
              <a:spcAft>
                <a:spcPts val="0"/>
              </a:spcAft>
              <a:buNone/>
            </a:pPr>
            <a:endParaRPr dirty="0"/>
          </a:p>
          <a:p>
            <a:pPr marL="0" lvl="0" indent="0" algn="l" rtl="0">
              <a:spcBef>
                <a:spcPts val="0"/>
              </a:spcBef>
              <a:spcAft>
                <a:spcPts val="0"/>
              </a:spcAft>
              <a:buNone/>
            </a:pPr>
            <a:r>
              <a:rPr lang="en" dirty="0"/>
              <a:t>What security principle are we relying upon, to prevent unauthorized launches?</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840728bb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840728bb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840728b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840728b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5f6ed27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c5f6ed2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840728bb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840728bb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840728bb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840728bb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840728bb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840728bb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840728bbe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3840728bb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840728b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840728b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840728bb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840728bb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840728bbe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840728bb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3840728bbe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3840728bbe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840728bb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840728bb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840728bb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840728bb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5f6ed27a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c5f6ed27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3840728bb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3840728bb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840728bbe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840728bb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40728bb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40728bb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840728bb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840728bb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840728bbe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840728bb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a84a4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ca84a4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9" name="Google Shape;9;p1"/>
          <p:cNvSpPr/>
          <p:nvPr/>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
        <p:nvSpPr>
          <p:cNvPr id="10" name="Google Shape;10;p1"/>
          <p:cNvSpPr/>
          <p:nvPr/>
        </p:nvSpPr>
        <p:spPr>
          <a:xfrm>
            <a:off x="7628700" y="984571"/>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lt1"/>
                </a:solidFill>
              </a:rPr>
              <a:t>Fall 2023</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jianxiang.info/teaching/ITIS6200/2023fa"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jianxiang.info/teaching/ITIS6200/2023fa/officehours.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www.amazon.com/Security-Computing-Edition-Charles-Pfleeger/dp/0134085043" TargetMode="External"/><Relationship Id="rId3" Type="http://schemas.openxmlformats.org/officeDocument/2006/relationships/hyperlink" Target="http://www.cl.cam.ac.uk/~rja14/book.html" TargetMode="External"/><Relationship Id="rId7" Type="http://schemas.openxmlformats.org/officeDocument/2006/relationships/hyperlink" Target="http://nob.cs.ucdavis.edu/book/book-aands/inde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illiamstallings.com/ComputerSecurity/" TargetMode="External"/><Relationship Id="rId5" Type="http://schemas.openxmlformats.org/officeDocument/2006/relationships/hyperlink" Target="http://nob.cs.ucdavis.edu/book/book-intro/index.html" TargetMode="External"/><Relationship Id="rId10" Type="http://schemas.openxmlformats.org/officeDocument/2006/relationships/hyperlink" Target="https://textbook.cs161.org/" TargetMode="External"/><Relationship Id="rId4" Type="http://schemas.openxmlformats.org/officeDocument/2006/relationships/hyperlink" Target="https://www.schneier.com/book-ce.html" TargetMode="External"/><Relationship Id="rId9" Type="http://schemas.openxmlformats.org/officeDocument/2006/relationships/hyperlink" Target="http://www.securitybook.ne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s.charlotte.edu/"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ucae.charlotte.edu/student-succes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accountability.charlotte.edu/academic-integrity"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civilrights.charlotte.edu/"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aps.charlotte.ed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caps.charlotte.edu/services/crisis-assistanc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post.com/business/economy/fbi-probe-of-plane-hack-sparks-worries-over-flight-safety/2015/05/18/8f75e662-fd69-11e4-805c-c3f407e5a9e9_story.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pcworld.com/article/2012779/pacemaker-hack-can-kill-via-laptop.html"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pcworld.com/article/2012779/pacemaker-hack-can-kill-via-laptop.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money.com/data-breach-identity-theft-jp-morgan-kmart-stapl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www.wsj.com/articles/americas-electric-grid-has-a-vulnerable-back-doorand-russia-walked-through-it-11547137112"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business/2014/01/hackers-use-a-refrigerator-to-attack-businesses.html"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meet.google.com/irn-doeo-uhr" TargetMode="External"/><Relationship Id="rId3" Type="http://schemas.openxmlformats.org/officeDocument/2006/relationships/hyperlink" Target="LinkedIn.%20%20https:/www.linkedin.com/in/vineeth-mylavarapu-1950a8158" TargetMode="External"/><Relationship Id="rId7" Type="http://schemas.openxmlformats.org/officeDocument/2006/relationships/hyperlink" Target="http://tgrandhi@uncc.edu"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www.linkedin.com/in/TarunGrandhi/" TargetMode="External"/><Relationship Id="rId5" Type="http://schemas.openxmlformats.org/officeDocument/2006/relationships/hyperlink" Target="https://meet.google.com/xde-dmob-ipa" TargetMode="External"/><Relationship Id="rId4" Type="http://schemas.openxmlformats.org/officeDocument/2006/relationships/hyperlink" Target="http://Vmylavar@uncc.edu"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hyperlink" Target="https://www.bloomberg.com/news/articles/2016-08-05/hacked-bitcoin-exchange-says-it-will-spread-losses-among-users"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Introduction and Security Principles</a:t>
            </a:r>
            <a:endParaRPr dirty="0"/>
          </a:p>
        </p:txBody>
      </p:sp>
      <p:sp>
        <p:nvSpPr>
          <p:cNvPr id="66" name="Google Shape;66;p15"/>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ITIS 6200/8200 Fall 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800" dirty="0"/>
              <a:t>No course requirement; but the following skills help</a:t>
            </a:r>
          </a:p>
          <a:p>
            <a:pPr marL="457200" lvl="0" indent="-342900" algn="l" rtl="0">
              <a:spcBef>
                <a:spcPts val="0"/>
              </a:spcBef>
              <a:spcAft>
                <a:spcPts val="0"/>
              </a:spcAft>
              <a:buSzPts val="1800"/>
              <a:buChar char="●"/>
            </a:pPr>
            <a:r>
              <a:rPr lang="en" sz="2000" dirty="0"/>
              <a:t>Familiarity with basic mathematical notation and proof structures</a:t>
            </a:r>
            <a:endParaRPr sz="2000" dirty="0"/>
          </a:p>
          <a:p>
            <a:pPr marL="914400" lvl="1" indent="-317500" algn="l" rtl="0">
              <a:spcBef>
                <a:spcPts val="0"/>
              </a:spcBef>
              <a:spcAft>
                <a:spcPts val="0"/>
              </a:spcAft>
              <a:buSzPts val="1400"/>
              <a:buChar char="○"/>
            </a:pPr>
            <a:r>
              <a:rPr lang="en" sz="1600" dirty="0"/>
              <a:t>Relevant for the cryptography unit, and assurance of security</a:t>
            </a:r>
            <a:endParaRPr sz="1600" dirty="0"/>
          </a:p>
          <a:p>
            <a:pPr marL="914400" lvl="1" indent="-317500" algn="l" rtl="0">
              <a:spcBef>
                <a:spcPts val="0"/>
              </a:spcBef>
              <a:spcAft>
                <a:spcPts val="0"/>
              </a:spcAft>
              <a:buSzPts val="1400"/>
              <a:buChar char="○"/>
            </a:pPr>
            <a:r>
              <a:rPr lang="en" sz="1600" dirty="0"/>
              <a:t>We’ll add useful resources as we go</a:t>
            </a:r>
            <a:endParaRPr sz="1600" dirty="0"/>
          </a:p>
          <a:p>
            <a:pPr lvl="0"/>
            <a:r>
              <a:rPr lang="en-US" sz="2000" dirty="0"/>
              <a:t>Familiarity with memory layouts and assembly</a:t>
            </a:r>
          </a:p>
          <a:p>
            <a:pPr lvl="1"/>
            <a:r>
              <a:rPr lang="en-US" sz="1600" dirty="0"/>
              <a:t>Relevant for system security</a:t>
            </a:r>
          </a:p>
          <a:p>
            <a:pPr lvl="1"/>
            <a:r>
              <a:rPr lang="en" sz="1600" dirty="0"/>
              <a:t>We’ll add useful resources as we go</a:t>
            </a:r>
            <a:endParaRPr lang="en" sz="2000" dirty="0"/>
          </a:p>
          <a:p>
            <a:pPr marL="457200" lvl="0" indent="-342900" algn="l" rtl="0">
              <a:spcBef>
                <a:spcPts val="0"/>
              </a:spcBef>
              <a:spcAft>
                <a:spcPts val="0"/>
              </a:spcAft>
              <a:buSzPts val="1800"/>
              <a:buChar char="●"/>
            </a:pPr>
            <a:r>
              <a:rPr lang="en" sz="2000" dirty="0"/>
              <a:t>An ability to pick up new programming languages quickly</a:t>
            </a:r>
            <a:endParaRPr sz="2000" dirty="0"/>
          </a:p>
          <a:p>
            <a:pPr lvl="1"/>
            <a:r>
              <a:rPr lang="en" sz="1600" dirty="0"/>
              <a:t>Projects may need it</a:t>
            </a:r>
            <a:endParaRPr sz="1600" dirty="0"/>
          </a:p>
        </p:txBody>
      </p:sp>
      <p:sp>
        <p:nvSpPr>
          <p:cNvPr id="207" name="Google Shape;20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Prerequisites</a:t>
            </a:r>
            <a:endParaRPr/>
          </a:p>
        </p:txBody>
      </p:sp>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Effect transition="in" filter="fade">
                                      <p:cBhvr>
                                        <p:cTn id="7" dur="1"/>
                                        <p:tgtEl>
                                          <p:spTgt spid="2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xEl>
                                              <p:pRg st="1" end="1"/>
                                            </p:txEl>
                                          </p:spTgt>
                                        </p:tgtEl>
                                        <p:attrNameLst>
                                          <p:attrName>style.visibility</p:attrName>
                                        </p:attrNameLst>
                                      </p:cBhvr>
                                      <p:to>
                                        <p:strVal val="visible"/>
                                      </p:to>
                                    </p:set>
                                    <p:animEffect transition="in" filter="fade">
                                      <p:cBhvr>
                                        <p:cTn id="12" dur="1"/>
                                        <p:tgtEl>
                                          <p:spTgt spid="2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
                                            <p:txEl>
                                              <p:pRg st="2" end="2"/>
                                            </p:txEl>
                                          </p:spTgt>
                                        </p:tgtEl>
                                        <p:attrNameLst>
                                          <p:attrName>style.visibility</p:attrName>
                                        </p:attrNameLst>
                                      </p:cBhvr>
                                      <p:to>
                                        <p:strVal val="visible"/>
                                      </p:to>
                                    </p:set>
                                    <p:animEffect transition="in" filter="fade">
                                      <p:cBhvr>
                                        <p:cTn id="17" dur="1"/>
                                        <p:tgtEl>
                                          <p:spTgt spid="2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xEl>
                                              <p:pRg st="3" end="3"/>
                                            </p:txEl>
                                          </p:spTgt>
                                        </p:tgtEl>
                                        <p:attrNameLst>
                                          <p:attrName>style.visibility</p:attrName>
                                        </p:attrNameLst>
                                      </p:cBhvr>
                                      <p:to>
                                        <p:strVal val="visible"/>
                                      </p:to>
                                    </p:set>
                                    <p:animEffect transition="in" filter="fade">
                                      <p:cBhvr>
                                        <p:cTn id="22" dur="1"/>
                                        <p:tgtEl>
                                          <p:spTgt spid="2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
                                            <p:txEl>
                                              <p:pRg st="7" end="7"/>
                                            </p:txEl>
                                          </p:spTgt>
                                        </p:tgtEl>
                                        <p:attrNameLst>
                                          <p:attrName>style.visibility</p:attrName>
                                        </p:attrNameLst>
                                      </p:cBhvr>
                                      <p:to>
                                        <p:strVal val="visible"/>
                                      </p:to>
                                    </p:set>
                                    <p:animEffect transition="in" filter="fade">
                                      <p:cBhvr>
                                        <p:cTn id="27" dur="1"/>
                                        <p:tgtEl>
                                          <p:spTgt spid="20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6">
                                            <p:txEl>
                                              <p:pRg st="4" end="4"/>
                                            </p:txEl>
                                          </p:spTgt>
                                        </p:tgtEl>
                                        <p:attrNameLst>
                                          <p:attrName>style.visibility</p:attrName>
                                        </p:attrNameLst>
                                      </p:cBhvr>
                                      <p:to>
                                        <p:strVal val="visible"/>
                                      </p:to>
                                    </p:set>
                                    <p:animEffect transition="in" filter="fade">
                                      <p:cBhvr>
                                        <p:cTn id="32" dur="1"/>
                                        <p:tgtEl>
                                          <p:spTgt spid="20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
                                            <p:txEl>
                                              <p:pRg st="5" end="5"/>
                                            </p:txEl>
                                          </p:spTgt>
                                        </p:tgtEl>
                                        <p:attrNameLst>
                                          <p:attrName>style.visibility</p:attrName>
                                        </p:attrNameLst>
                                      </p:cBhvr>
                                      <p:to>
                                        <p:strVal val="visible"/>
                                      </p:to>
                                    </p:set>
                                    <p:animEffect transition="in" filter="fade">
                                      <p:cBhvr>
                                        <p:cTn id="37" dur="1"/>
                                        <p:tgtEl>
                                          <p:spTgt spid="20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6">
                                            <p:txEl>
                                              <p:pRg st="6" end="6"/>
                                            </p:txEl>
                                          </p:spTgt>
                                        </p:tgtEl>
                                        <p:attrNameLst>
                                          <p:attrName>style.visibility</p:attrName>
                                        </p:attrNameLst>
                                      </p:cBhvr>
                                      <p:to>
                                        <p:strVal val="visible"/>
                                      </p:to>
                                    </p:set>
                                    <p:animEffect transition="in" filter="fade">
                                      <p:cBhvr>
                                        <p:cTn id="42" dur="1"/>
                                        <p:tgtEl>
                                          <p:spTgt spid="20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6">
                                            <p:txEl>
                                              <p:pRg st="8" end="8"/>
                                            </p:txEl>
                                          </p:spTgt>
                                        </p:tgtEl>
                                        <p:attrNameLst>
                                          <p:attrName>style.visibility</p:attrName>
                                        </p:attrNameLst>
                                      </p:cBhvr>
                                      <p:to>
                                        <p:strVal val="visible"/>
                                      </p:to>
                                    </p:set>
                                    <p:animEffect transition="in" filter="fade">
                                      <p:cBhvr>
                                        <p:cTn id="47" dur="1"/>
                                        <p:tgtEl>
                                          <p:spTgt spid="2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Logistics</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Course staff does not control enrollment; we have to follow department policy</a:t>
            </a:r>
            <a:endParaRPr sz="2400" dirty="0"/>
          </a:p>
          <a:p>
            <a:pPr lvl="1"/>
            <a:r>
              <a:rPr lang="en-US" sz="1800" dirty="0"/>
              <a:t>For course registration issues, please contact Katie Watson at </a:t>
            </a:r>
            <a:r>
              <a:rPr lang="en-US" sz="1800" dirty="0" err="1"/>
              <a:t>katie.watson@charlotte.edu</a:t>
            </a:r>
            <a:endParaRPr sz="1800" dirty="0"/>
          </a:p>
          <a:p>
            <a:pPr marL="457200" lvl="0" indent="-342900" algn="l" rtl="0">
              <a:spcBef>
                <a:spcPts val="0"/>
              </a:spcBef>
              <a:spcAft>
                <a:spcPts val="0"/>
              </a:spcAft>
              <a:buSzPts val="1800"/>
              <a:buChar char="●"/>
            </a:pPr>
            <a:r>
              <a:rPr lang="en" sz="2400" dirty="0"/>
              <a:t>Waitlisted students should be enrolled once reserved seats disappear</a:t>
            </a:r>
          </a:p>
        </p:txBody>
      </p:sp>
      <p:sp>
        <p:nvSpPr>
          <p:cNvPr id="220" name="Google Shape;220;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Enrollment</a:t>
            </a:r>
            <a:endParaRPr/>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You are expected to be here! This is a in-person class</a:t>
            </a:r>
            <a:endParaRPr lang="en-US" sz="2400" dirty="0"/>
          </a:p>
          <a:p>
            <a:pPr marL="114300" lvl="0" indent="0" algn="l" rtl="0">
              <a:spcBef>
                <a:spcPts val="0"/>
              </a:spcBef>
              <a:spcAft>
                <a:spcPts val="0"/>
              </a:spcAft>
              <a:buSzPts val="1800"/>
              <a:buNone/>
            </a:pPr>
            <a:endParaRPr lang="en-US" sz="2400" dirty="0"/>
          </a:p>
          <a:p>
            <a:pPr marL="457200" lvl="0" indent="-342900" algn="l" rtl="0">
              <a:spcBef>
                <a:spcPts val="0"/>
              </a:spcBef>
              <a:spcAft>
                <a:spcPts val="0"/>
              </a:spcAft>
              <a:buSzPts val="1800"/>
              <a:buChar char="●"/>
            </a:pPr>
            <a:r>
              <a:rPr lang="en" sz="2400" dirty="0"/>
              <a:t>Tuesday/Thursday, 10:00–11:15 AM</a:t>
            </a:r>
            <a:endParaRPr lang="en-US" sz="2400" dirty="0"/>
          </a:p>
          <a:p>
            <a:pPr marL="457200" lvl="0" indent="-342900" algn="l" rtl="0">
              <a:spcBef>
                <a:spcPts val="0"/>
              </a:spcBef>
              <a:spcAft>
                <a:spcPts val="0"/>
              </a:spcAft>
              <a:buSzPts val="1800"/>
              <a:buChar char="●"/>
            </a:pPr>
            <a:endParaRPr lang="en-US" sz="2400" dirty="0"/>
          </a:p>
          <a:p>
            <a:pPr marL="457200" lvl="0" indent="-342900" algn="l" rtl="0">
              <a:spcBef>
                <a:spcPts val="0"/>
              </a:spcBef>
              <a:spcAft>
                <a:spcPts val="0"/>
              </a:spcAft>
              <a:buSzPts val="1800"/>
              <a:buChar char="●"/>
            </a:pPr>
            <a:r>
              <a:rPr lang="en" sz="2400" dirty="0"/>
              <a:t>Attendance is not taken</a:t>
            </a:r>
            <a:endParaRPr sz="2400" dirty="0"/>
          </a:p>
        </p:txBody>
      </p:sp>
      <p:sp>
        <p:nvSpPr>
          <p:cNvPr id="227" name="Google Shape;227;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Lectures</a:t>
            </a:r>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Space to ask questions about content, get help with projects, raise concerns with the course, etc. with a TA or instructor</a:t>
            </a:r>
            <a:endParaRPr sz="2000" dirty="0"/>
          </a:p>
          <a:p>
            <a:pPr lvl="0"/>
            <a:r>
              <a:rPr lang="en" sz="2000" dirty="0"/>
              <a:t>Office hours schedule, i.e., location and hours, available at:</a:t>
            </a:r>
          </a:p>
          <a:p>
            <a:pPr lvl="1" indent="-342900">
              <a:buSzPts val="1800"/>
              <a:buChar char="●"/>
            </a:pPr>
            <a:r>
              <a:rPr lang="en" sz="1600" dirty="0">
                <a:solidFill>
                  <a:schemeClr val="tx1"/>
                </a:solidFill>
              </a:rPr>
              <a:t>The course website: </a:t>
            </a:r>
            <a:r>
              <a:rPr lang="en-US" sz="1600" dirty="0">
                <a:solidFill>
                  <a:schemeClr val="tx1"/>
                </a:solidFill>
                <a:hlinkClick r:id="rId3"/>
              </a:rPr>
              <a:t>https://</a:t>
            </a:r>
            <a:r>
              <a:rPr lang="en-US" sz="1600" dirty="0" err="1">
                <a:solidFill>
                  <a:schemeClr val="tx1"/>
                </a:solidFill>
                <a:hlinkClick r:id="rId3"/>
              </a:rPr>
              <a:t>www.jianxiang.info</a:t>
            </a:r>
            <a:r>
              <a:rPr lang="en-US" sz="1600" dirty="0">
                <a:solidFill>
                  <a:schemeClr val="tx1"/>
                </a:solidFill>
                <a:hlinkClick r:id="rId3"/>
              </a:rPr>
              <a:t>/teaching/ITIS6200/2023fa</a:t>
            </a:r>
            <a:endParaRPr lang="en" sz="1600" dirty="0">
              <a:solidFill>
                <a:schemeClr val="tx1"/>
              </a:solidFill>
            </a:endParaRPr>
          </a:p>
          <a:p>
            <a:pPr lvl="1" indent="-342900">
              <a:buSzPts val="1800"/>
              <a:buChar char="●"/>
            </a:pPr>
            <a:r>
              <a:rPr lang="en-US" sz="1600" dirty="0">
                <a:solidFill>
                  <a:schemeClr val="tx1"/>
                </a:solidFill>
              </a:rPr>
              <a:t>And the link: </a:t>
            </a:r>
            <a:r>
              <a:rPr lang="en-US" sz="1600" dirty="0">
                <a:solidFill>
                  <a:schemeClr val="tx1"/>
                </a:solidFill>
                <a:hlinkClick r:id="rId4"/>
              </a:rPr>
              <a:t>https://www.jianxiang.info/teaching/ITIS6200/2023fa/officehours.html</a:t>
            </a:r>
            <a:endParaRPr lang="en" sz="1600" dirty="0">
              <a:solidFill>
                <a:schemeClr val="tx1"/>
              </a:solidFill>
            </a:endParaRPr>
          </a:p>
          <a:p>
            <a:pPr marL="457200" lvl="0" indent="-342900" algn="l" rtl="0">
              <a:spcBef>
                <a:spcPts val="0"/>
              </a:spcBef>
              <a:spcAft>
                <a:spcPts val="0"/>
              </a:spcAft>
              <a:buSzPts val="1800"/>
              <a:buChar char="●"/>
            </a:pPr>
            <a:r>
              <a:rPr lang="en" sz="2000" dirty="0"/>
              <a:t>All office hours start next week (week of August 28)</a:t>
            </a:r>
            <a:endParaRPr sz="2000" dirty="0"/>
          </a:p>
          <a:p>
            <a:pPr marL="457200" lvl="0" indent="-342900" algn="l" rtl="0">
              <a:spcBef>
                <a:spcPts val="0"/>
              </a:spcBef>
              <a:spcAft>
                <a:spcPts val="0"/>
              </a:spcAft>
              <a:buSzPts val="1800"/>
              <a:buChar char="●"/>
            </a:pPr>
            <a:r>
              <a:rPr lang="en" sz="2000" dirty="0"/>
              <a:t>My office hours will be in person</a:t>
            </a:r>
          </a:p>
          <a:p>
            <a:pPr marL="457200" lvl="0" indent="-342900" algn="l" rtl="0">
              <a:spcBef>
                <a:spcPts val="0"/>
              </a:spcBef>
              <a:spcAft>
                <a:spcPts val="0"/>
              </a:spcAft>
              <a:buSzPts val="1800"/>
              <a:buChar char="●"/>
            </a:pPr>
            <a:r>
              <a:rPr lang="en" sz="2000" dirty="0"/>
              <a:t>TA’s office hours be available both in-person and online</a:t>
            </a:r>
            <a:endParaRPr sz="2000" dirty="0"/>
          </a:p>
        </p:txBody>
      </p:sp>
      <p:sp>
        <p:nvSpPr>
          <p:cNvPr id="243" name="Google Shape;243;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Office Hours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body" idx="1"/>
          </p:nvPr>
        </p:nvSpPr>
        <p:spPr>
          <a:xfrm>
            <a:off x="198500" y="1246825"/>
            <a:ext cx="8520600" cy="357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Closed book exams</a:t>
            </a:r>
          </a:p>
          <a:p>
            <a:pPr marL="457200" lvl="0" indent="-342900" algn="l" rtl="0">
              <a:spcBef>
                <a:spcPts val="0"/>
              </a:spcBef>
              <a:spcAft>
                <a:spcPts val="0"/>
              </a:spcAft>
              <a:buSzPts val="1800"/>
              <a:buChar char="●"/>
            </a:pPr>
            <a:r>
              <a:rPr lang="en" sz="2400" dirty="0"/>
              <a:t>Midterm: Tentatively Thursday, Sep 28th, 10:00-11:15 AM</a:t>
            </a:r>
            <a:endParaRPr sz="2400" dirty="0"/>
          </a:p>
          <a:p>
            <a:pPr lvl="1"/>
            <a:r>
              <a:rPr lang="en" sz="1800" dirty="0"/>
              <a:t>Backup date: Tuesday, October 3, 10:00-11:15 AM</a:t>
            </a:r>
            <a:endParaRPr sz="1800" dirty="0"/>
          </a:p>
          <a:p>
            <a:pPr marL="914400" lvl="1" indent="-317500" algn="l" rtl="0">
              <a:spcBef>
                <a:spcPts val="0"/>
              </a:spcBef>
              <a:spcAft>
                <a:spcPts val="0"/>
              </a:spcAft>
              <a:buSzPts val="1400"/>
              <a:buChar char="○"/>
            </a:pPr>
            <a:r>
              <a:rPr lang="en" sz="1800" dirty="0"/>
              <a:t>Trying to move from 11th to 7th to avoid CS 168/CS 188 conflicts</a:t>
            </a:r>
            <a:endParaRPr sz="1800" dirty="0"/>
          </a:p>
          <a:p>
            <a:pPr lvl="0"/>
            <a:r>
              <a:rPr lang="en" sz="2400" dirty="0"/>
              <a:t>Final: TBD (Tentatively Tuesday, December 12th 3:00 – 6:00 PM)</a:t>
            </a:r>
          </a:p>
        </p:txBody>
      </p:sp>
      <p:sp>
        <p:nvSpPr>
          <p:cNvPr id="250" name="Google Shape;250;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Exams</a:t>
            </a: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198500" y="1246825"/>
            <a:ext cx="8736778" cy="3765600"/>
          </a:xfrm>
          <a:prstGeom prst="rect">
            <a:avLst/>
          </a:prstGeom>
        </p:spPr>
        <p:txBody>
          <a:bodyPr spcFirstLastPara="1" wrap="square" lIns="91425" tIns="91425" rIns="91425" bIns="91425" anchor="t" anchorCtr="0">
            <a:normAutofit/>
          </a:bodyPr>
          <a:lstStyle/>
          <a:p>
            <a:pPr marL="114300" indent="0">
              <a:buNone/>
            </a:pPr>
            <a:r>
              <a:rPr lang="en-US" sz="2400" dirty="0"/>
              <a:t>No textbook is required, but if you would like additional references, we recommend:</a:t>
            </a:r>
          </a:p>
          <a:p>
            <a:r>
              <a:rPr lang="en-US" dirty="0">
                <a:hlinkClick r:id="rId3"/>
              </a:rPr>
              <a:t>Security Engineering</a:t>
            </a:r>
            <a:r>
              <a:rPr lang="en-US" dirty="0"/>
              <a:t> by Ross Anderson</a:t>
            </a:r>
          </a:p>
          <a:p>
            <a:r>
              <a:rPr lang="en-US" dirty="0">
                <a:hlinkClick r:id="rId4"/>
              </a:rPr>
              <a:t>Cryptography Engineering</a:t>
            </a:r>
            <a:r>
              <a:rPr lang="en-US" dirty="0"/>
              <a:t> by Ferguson, </a:t>
            </a:r>
            <a:r>
              <a:rPr lang="en-US" dirty="0" err="1"/>
              <a:t>Schneier</a:t>
            </a:r>
            <a:r>
              <a:rPr lang="en-US" dirty="0"/>
              <a:t>, and Kohno</a:t>
            </a:r>
          </a:p>
          <a:p>
            <a:r>
              <a:rPr lang="en-US" dirty="0">
                <a:hlinkClick r:id="rId5"/>
              </a:rPr>
              <a:t>Introduction to Computer Security</a:t>
            </a:r>
            <a:r>
              <a:rPr lang="en-US" dirty="0"/>
              <a:t> by Matt Bishop</a:t>
            </a:r>
          </a:p>
          <a:p>
            <a:r>
              <a:rPr lang="en-US" dirty="0">
                <a:hlinkClick r:id="rId6"/>
              </a:rPr>
              <a:t>Computer Security: Principles and Practice</a:t>
            </a:r>
            <a:r>
              <a:rPr lang="en-US" dirty="0"/>
              <a:t> by William Stallings</a:t>
            </a:r>
          </a:p>
          <a:p>
            <a:r>
              <a:rPr lang="en-US" dirty="0">
                <a:hlinkClick r:id="rId7"/>
              </a:rPr>
              <a:t>Computer Security: Art and Science</a:t>
            </a:r>
            <a:r>
              <a:rPr lang="en-US" dirty="0"/>
              <a:t> by Matt Bishop</a:t>
            </a:r>
          </a:p>
          <a:p>
            <a:r>
              <a:rPr lang="en-US" dirty="0">
                <a:hlinkClick r:id="rId8"/>
              </a:rPr>
              <a:t>Security in Computing</a:t>
            </a:r>
            <a:r>
              <a:rPr lang="en-US" dirty="0"/>
              <a:t> by Charles P. </a:t>
            </a:r>
            <a:r>
              <a:rPr lang="en-US" dirty="0" err="1"/>
              <a:t>Pfleeger</a:t>
            </a:r>
            <a:endParaRPr lang="en-US" dirty="0"/>
          </a:p>
          <a:p>
            <a:r>
              <a:rPr lang="en-US" dirty="0">
                <a:hlinkClick r:id="rId9"/>
              </a:rPr>
              <a:t>Introduction to Computer Security</a:t>
            </a:r>
            <a:r>
              <a:rPr lang="en-US" dirty="0"/>
              <a:t> by Michael Goodrich and Roberto </a:t>
            </a:r>
            <a:r>
              <a:rPr lang="en-US" dirty="0" err="1"/>
              <a:t>Tamassia</a:t>
            </a:r>
            <a:endParaRPr lang="en-US" dirty="0"/>
          </a:p>
          <a:p>
            <a:r>
              <a:rPr lang="en-US" dirty="0">
                <a:hlinkClick r:id="rId10"/>
              </a:rPr>
              <a:t>Computer Security</a:t>
            </a:r>
            <a:r>
              <a:rPr lang="en-US" dirty="0"/>
              <a:t>, a freely available course textbook from UC </a:t>
            </a:r>
            <a:r>
              <a:rPr lang="en-US" dirty="0" err="1"/>
              <a:t>Berkerly</a:t>
            </a:r>
            <a:r>
              <a:rPr lang="en-US" dirty="0"/>
              <a:t>.</a:t>
            </a:r>
            <a:endParaRPr lang="en" dirty="0"/>
          </a:p>
        </p:txBody>
      </p:sp>
      <p:sp>
        <p:nvSpPr>
          <p:cNvPr id="257" name="Google Shape;257;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Textbooks</a:t>
            </a:r>
            <a:endParaRPr dirty="0"/>
          </a:p>
        </p:txBody>
      </p:sp>
      <p:sp>
        <p:nvSpPr>
          <p:cNvPr id="258" name="Google Shape;25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Canvas</a:t>
            </a:r>
            <a:endParaRPr dirty="0"/>
          </a:p>
          <a:p>
            <a:pPr lvl="1"/>
            <a:r>
              <a:rPr lang="en" sz="1800" dirty="0"/>
              <a:t>Distributions / submission of assignments and projects</a:t>
            </a:r>
          </a:p>
          <a:p>
            <a:pPr marL="914400" lvl="1" indent="-317500" algn="l" rtl="0">
              <a:spcBef>
                <a:spcPts val="0"/>
              </a:spcBef>
              <a:spcAft>
                <a:spcPts val="0"/>
              </a:spcAft>
              <a:buSzPts val="1400"/>
              <a:buChar char="○"/>
            </a:pPr>
            <a:r>
              <a:rPr lang="en" sz="1800" dirty="0"/>
              <a:t>Post questions at Discussion forum</a:t>
            </a:r>
            <a:endParaRPr sz="1800" dirty="0"/>
          </a:p>
          <a:p>
            <a:pPr marL="457200" lvl="0" indent="-342900" algn="l" rtl="0">
              <a:spcBef>
                <a:spcPts val="0"/>
              </a:spcBef>
              <a:spcAft>
                <a:spcPts val="0"/>
              </a:spcAft>
              <a:buSzPts val="1800"/>
              <a:buChar char="●"/>
            </a:pPr>
            <a:r>
              <a:rPr lang="en" sz="2400" dirty="0"/>
              <a:t>Email</a:t>
            </a:r>
            <a:endParaRPr dirty="0"/>
          </a:p>
          <a:p>
            <a:pPr lvl="1"/>
            <a:r>
              <a:rPr lang="en-US" sz="1600" dirty="0">
                <a:hlinkClick r:id="rId3"/>
              </a:rPr>
              <a:t>itis6200-staff@uncc.edu</a:t>
            </a:r>
            <a:r>
              <a:rPr lang="en-US" sz="1600" dirty="0"/>
              <a:t> </a:t>
            </a:r>
            <a:r>
              <a:rPr lang="en" sz="1600" dirty="0"/>
              <a:t>for </a:t>
            </a:r>
            <a:r>
              <a:rPr lang="en-US" sz="1600" dirty="0"/>
              <a:t>All questions and issues related to assignments, course content, etc.. The course staff will closely monitor this email. </a:t>
            </a:r>
          </a:p>
          <a:p>
            <a:pPr lvl="1"/>
            <a:r>
              <a:rPr lang="en-US" sz="1600" b="1" dirty="0"/>
              <a:t>sending email to individual course staff will delay a response</a:t>
            </a:r>
            <a:r>
              <a:rPr lang="en-US" sz="1600" dirty="0"/>
              <a:t>.</a:t>
            </a:r>
          </a:p>
          <a:p>
            <a:pPr lvl="1"/>
            <a:r>
              <a:rPr lang="en-US" sz="1600" dirty="0"/>
              <a:t>It may take up to 48 hours to respond</a:t>
            </a:r>
          </a:p>
          <a:p>
            <a:pPr lvl="1"/>
            <a:endParaRPr dirty="0"/>
          </a:p>
        </p:txBody>
      </p:sp>
      <p:sp>
        <p:nvSpPr>
          <p:cNvPr id="264" name="Google Shape;264;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Platforms</a:t>
            </a:r>
            <a:endParaRPr/>
          </a:p>
        </p:txBody>
      </p:sp>
      <p:sp>
        <p:nvSpPr>
          <p:cNvPr id="265" name="Google Shape;2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226208" y="1160142"/>
            <a:ext cx="8520600" cy="3983358"/>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200" dirty="0"/>
              <a:t>Homework: 40%</a:t>
            </a:r>
            <a:endParaRPr sz="2200" dirty="0"/>
          </a:p>
          <a:p>
            <a:pPr marL="914400" lvl="1" indent="-317500" algn="l" rtl="0">
              <a:spcBef>
                <a:spcPts val="0"/>
              </a:spcBef>
              <a:spcAft>
                <a:spcPts val="0"/>
              </a:spcAft>
              <a:buSzPts val="1400"/>
              <a:buChar char="○"/>
            </a:pPr>
            <a:r>
              <a:rPr lang="en" dirty="0"/>
              <a:t>Completed individually</a:t>
            </a:r>
            <a:endParaRPr dirty="0"/>
          </a:p>
          <a:p>
            <a:pPr marL="914400" lvl="1" indent="-317500" algn="l" rtl="0">
              <a:spcBef>
                <a:spcPts val="0"/>
              </a:spcBef>
              <a:spcAft>
                <a:spcPts val="0"/>
              </a:spcAft>
              <a:buSzPts val="1400"/>
              <a:buChar char="○"/>
            </a:pPr>
            <a:r>
              <a:rPr lang="en" dirty="0"/>
              <a:t>For now, 4 homework in total</a:t>
            </a:r>
          </a:p>
          <a:p>
            <a:pPr marL="914400" lvl="1" indent="-317500" algn="l" rtl="0">
              <a:spcBef>
                <a:spcPts val="0"/>
              </a:spcBef>
              <a:spcAft>
                <a:spcPts val="0"/>
              </a:spcAft>
              <a:buSzPts val="1400"/>
              <a:buChar char="○"/>
            </a:pPr>
            <a:r>
              <a:rPr lang="en-US" dirty="0"/>
              <a:t>Assignments are due by 11:59PM on the due date. </a:t>
            </a:r>
          </a:p>
          <a:p>
            <a:pPr marL="457200" lvl="0" indent="-342900" algn="l" rtl="0">
              <a:spcBef>
                <a:spcPts val="0"/>
              </a:spcBef>
              <a:spcAft>
                <a:spcPts val="0"/>
              </a:spcAft>
              <a:buSzPts val="1800"/>
              <a:buChar char="●"/>
            </a:pPr>
            <a:r>
              <a:rPr lang="en" sz="2200" dirty="0"/>
              <a:t>Projects: 15%</a:t>
            </a:r>
            <a:endParaRPr sz="2200" dirty="0"/>
          </a:p>
          <a:p>
            <a:pPr marL="914400" lvl="1" indent="-317500" algn="l" rtl="0">
              <a:spcBef>
                <a:spcPts val="0"/>
              </a:spcBef>
              <a:spcAft>
                <a:spcPts val="0"/>
              </a:spcAft>
              <a:buSzPts val="1400"/>
              <a:buChar char="○"/>
            </a:pPr>
            <a:r>
              <a:rPr lang="en" dirty="0"/>
              <a:t>Completed individually</a:t>
            </a:r>
          </a:p>
          <a:p>
            <a:pPr lvl="1"/>
            <a:r>
              <a:rPr lang="en" dirty="0"/>
              <a:t>For now, 2 projects in total</a:t>
            </a:r>
            <a:endParaRPr dirty="0"/>
          </a:p>
          <a:p>
            <a:pPr lvl="1"/>
            <a:r>
              <a:rPr lang="en-US" dirty="0"/>
              <a:t>Same submission policy as assignments</a:t>
            </a:r>
          </a:p>
          <a:p>
            <a:pPr marL="457200" lvl="0" indent="-342900" algn="l" rtl="0">
              <a:spcBef>
                <a:spcPts val="0"/>
              </a:spcBef>
              <a:spcAft>
                <a:spcPts val="0"/>
              </a:spcAft>
              <a:buSzPts val="1800"/>
              <a:buChar char="●"/>
            </a:pPr>
            <a:r>
              <a:rPr lang="en" sz="2200" dirty="0"/>
              <a:t>Midterm: 20%</a:t>
            </a:r>
            <a:endParaRPr sz="2200" dirty="0"/>
          </a:p>
          <a:p>
            <a:pPr marL="457200" lvl="0" indent="-342900" algn="l" rtl="0">
              <a:spcBef>
                <a:spcPts val="0"/>
              </a:spcBef>
              <a:spcAft>
                <a:spcPts val="0"/>
              </a:spcAft>
              <a:buSzPts val="1800"/>
              <a:buChar char="●"/>
            </a:pPr>
            <a:r>
              <a:rPr lang="en" sz="2200" dirty="0"/>
              <a:t>Final: 20%</a:t>
            </a:r>
          </a:p>
          <a:p>
            <a:pPr lvl="0"/>
            <a:r>
              <a:rPr lang="en-US" sz="2200" dirty="0"/>
              <a:t>Participation: 5% </a:t>
            </a:r>
          </a:p>
          <a:p>
            <a:pPr lvl="1"/>
            <a:r>
              <a:rPr lang="en-US" sz="1500" dirty="0"/>
              <a:t>Includes attendance and participation in class and office hours, and contributing to online discussion).</a:t>
            </a:r>
          </a:p>
          <a:p>
            <a:r>
              <a:rPr lang="en-US" sz="2200" dirty="0"/>
              <a:t>(Extension policy next)</a:t>
            </a:r>
            <a:endParaRPr sz="2200" dirty="0"/>
          </a:p>
        </p:txBody>
      </p:sp>
      <p:sp>
        <p:nvSpPr>
          <p:cNvPr id="271" name="Google Shape;271;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Grading Structure (</a:t>
            </a:r>
            <a:r>
              <a:rPr lang="en" sz="2800" dirty="0"/>
              <a:t>Tentatively</a:t>
            </a:r>
            <a:r>
              <a:rPr lang="en" dirty="0"/>
              <a:t>)</a:t>
            </a:r>
            <a:endParaRPr dirty="0"/>
          </a:p>
        </p:txBody>
      </p:sp>
      <p:sp>
        <p:nvSpPr>
          <p:cNvPr id="272" name="Google Shape;27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77500" lnSpcReduction="20000"/>
          </a:bodyPr>
          <a:lstStyle/>
          <a:p>
            <a:pPr>
              <a:lnSpc>
                <a:spcPct val="120000"/>
              </a:lnSpc>
            </a:pPr>
            <a:r>
              <a:rPr lang="en-US" sz="2400" dirty="0"/>
              <a:t>Submission</a:t>
            </a:r>
            <a:r>
              <a:rPr lang="en-US" sz="2100" dirty="0"/>
              <a:t> </a:t>
            </a:r>
          </a:p>
          <a:p>
            <a:pPr lvl="1">
              <a:lnSpc>
                <a:spcPct val="120000"/>
              </a:lnSpc>
            </a:pPr>
            <a:r>
              <a:rPr lang="en-US" sz="1800" dirty="0"/>
              <a:t>Must be submitted on Canvas. </a:t>
            </a:r>
          </a:p>
          <a:p>
            <a:pPr lvl="1">
              <a:lnSpc>
                <a:spcPct val="120000"/>
              </a:lnSpc>
            </a:pPr>
            <a:r>
              <a:rPr lang="en-US" sz="1800" dirty="0"/>
              <a:t>Assignments are due by 11:59PM on the due date. </a:t>
            </a:r>
          </a:p>
          <a:p>
            <a:pPr>
              <a:lnSpc>
                <a:spcPct val="120000"/>
              </a:lnSpc>
            </a:pPr>
            <a:r>
              <a:rPr lang="en-US" sz="2400" dirty="0"/>
              <a:t>Late policy</a:t>
            </a:r>
          </a:p>
          <a:p>
            <a:pPr lvl="1">
              <a:lnSpc>
                <a:spcPct val="120000"/>
              </a:lnSpc>
            </a:pPr>
            <a:r>
              <a:rPr lang="en-US" sz="1800" dirty="0"/>
              <a:t>Late submissions will be discussed on a case-by-case basis. </a:t>
            </a:r>
          </a:p>
          <a:p>
            <a:pPr lvl="1">
              <a:lnSpc>
                <a:spcPct val="120000"/>
              </a:lnSpc>
            </a:pPr>
            <a:r>
              <a:rPr lang="en-US" sz="1800" dirty="0"/>
              <a:t>To request late submissions, please send emails to </a:t>
            </a:r>
            <a:r>
              <a:rPr lang="en-US" sz="1800" dirty="0">
                <a:hlinkClick r:id="rId3">
                  <a:extLst>
                    <a:ext uri="{A12FA001-AC4F-418D-AE19-62706E023703}">
                      <ahyp:hlinkClr xmlns:ahyp="http://schemas.microsoft.com/office/drawing/2018/hyperlinkcolor" val="tx"/>
                    </a:ext>
                  </a:extLst>
                </a:hlinkClick>
              </a:rPr>
              <a:t>itis6200-staff@uncc.edu</a:t>
            </a:r>
            <a:r>
              <a:rPr lang="en-US" sz="1800" dirty="0"/>
              <a:t>. </a:t>
            </a:r>
          </a:p>
          <a:p>
            <a:pPr lvl="1">
              <a:lnSpc>
                <a:spcPct val="120000"/>
              </a:lnSpc>
            </a:pPr>
            <a:r>
              <a:rPr lang="en-US" sz="1800" dirty="0"/>
              <a:t>The maximum extension for every assignment or project is 3 days. </a:t>
            </a:r>
          </a:p>
          <a:p>
            <a:pPr lvl="1">
              <a:lnSpc>
                <a:spcPct val="120000"/>
              </a:lnSpc>
            </a:pPr>
            <a:r>
              <a:rPr lang="en-US" sz="1800" dirty="0"/>
              <a:t>For medical emergencies or extenuating circumstances, please have your senior tutor contact the instructor.</a:t>
            </a:r>
          </a:p>
          <a:p>
            <a:pPr lvl="0">
              <a:lnSpc>
                <a:spcPct val="120000"/>
              </a:lnSpc>
            </a:pPr>
            <a:r>
              <a:rPr lang="en-US" sz="2600" dirty="0"/>
              <a:t>It is okay to request an extension if things come up! We’re here to support you!</a:t>
            </a:r>
          </a:p>
          <a:p>
            <a:pPr lvl="1">
              <a:lnSpc>
                <a:spcPct val="120000"/>
              </a:lnSpc>
            </a:pPr>
            <a:r>
              <a:rPr lang="en-US" sz="1800" dirty="0"/>
              <a:t>Life happens.</a:t>
            </a:r>
          </a:p>
          <a:p>
            <a:pPr lvl="1">
              <a:lnSpc>
                <a:spcPct val="120000"/>
              </a:lnSpc>
            </a:pPr>
            <a:r>
              <a:rPr lang="en-US" sz="1800" dirty="0"/>
              <a:t>You can always request an extension for any reason (e.g. stress, other classes, etc.)</a:t>
            </a:r>
          </a:p>
          <a:p>
            <a:pPr lvl="1">
              <a:lnSpc>
                <a:spcPct val="120000"/>
              </a:lnSpc>
            </a:pPr>
            <a:r>
              <a:rPr lang="en-US" sz="1800" dirty="0"/>
              <a:t>We want to keep deadlines to make sure you’re on track to finish, while reducing the associated stress</a:t>
            </a:r>
          </a:p>
        </p:txBody>
      </p:sp>
      <p:sp>
        <p:nvSpPr>
          <p:cNvPr id="278" name="Google Shape;278;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Class Policies: Late policy</a:t>
            </a:r>
            <a:endParaRPr dirty="0"/>
          </a:p>
        </p:txBody>
      </p:sp>
      <p:sp>
        <p:nvSpPr>
          <p:cNvPr id="279" name="Google Shape;27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Half of Today: Introductions and Logistics</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Staff introductions</a:t>
            </a:r>
            <a:endParaRPr sz="1800" dirty="0"/>
          </a:p>
          <a:p>
            <a:pPr marL="457200" lvl="0" indent="-342900" algn="l" rtl="0">
              <a:spcBef>
                <a:spcPts val="0"/>
              </a:spcBef>
              <a:spcAft>
                <a:spcPts val="0"/>
              </a:spcAft>
              <a:buSzPts val="1800"/>
              <a:buChar char="●"/>
            </a:pPr>
            <a:r>
              <a:rPr lang="en" dirty="0"/>
              <a:t>Course overview: </a:t>
            </a:r>
          </a:p>
          <a:p>
            <a:pPr lvl="1" indent="-342900">
              <a:buSzPts val="1800"/>
              <a:buChar char="●"/>
            </a:pPr>
            <a:r>
              <a:rPr lang="en" dirty="0"/>
              <a:t>What will you learn in this class?</a:t>
            </a:r>
            <a:endParaRPr dirty="0"/>
          </a:p>
          <a:p>
            <a:pPr marL="457200" lvl="0" indent="-342900" algn="l" rtl="0">
              <a:spcBef>
                <a:spcPts val="0"/>
              </a:spcBef>
              <a:spcAft>
                <a:spcPts val="0"/>
              </a:spcAft>
              <a:buSzPts val="1800"/>
              <a:buChar char="●"/>
            </a:pPr>
            <a:r>
              <a:rPr lang="en" dirty="0"/>
              <a:t>Course logistics</a:t>
            </a:r>
            <a:endParaRPr dirty="0"/>
          </a:p>
          <a:p>
            <a:pPr marL="914400" lvl="1" indent="-317500" algn="l" rtl="0">
              <a:spcBef>
                <a:spcPts val="0"/>
              </a:spcBef>
              <a:spcAft>
                <a:spcPts val="0"/>
              </a:spcAft>
              <a:buSzPts val="1400"/>
              <a:buChar char="○"/>
            </a:pPr>
            <a:r>
              <a:rPr lang="en" dirty="0"/>
              <a:t>Lectures, discussions, office hours, and exams</a:t>
            </a:r>
            <a:endParaRPr dirty="0"/>
          </a:p>
          <a:p>
            <a:pPr marL="914400" lvl="1" indent="-317500" algn="l" rtl="0">
              <a:spcBef>
                <a:spcPts val="0"/>
              </a:spcBef>
              <a:spcAft>
                <a:spcPts val="0"/>
              </a:spcAft>
              <a:buSzPts val="1400"/>
              <a:buChar char="○"/>
            </a:pPr>
            <a:r>
              <a:rPr lang="en" dirty="0"/>
              <a:t>Resources and communication platforms</a:t>
            </a:r>
            <a:endParaRPr dirty="0"/>
          </a:p>
          <a:p>
            <a:pPr marL="914400" lvl="1" indent="-317500" algn="l" rtl="0">
              <a:spcBef>
                <a:spcPts val="0"/>
              </a:spcBef>
              <a:spcAft>
                <a:spcPts val="0"/>
              </a:spcAft>
              <a:buSzPts val="1400"/>
              <a:buChar char="○"/>
            </a:pPr>
            <a:r>
              <a:rPr lang="en" dirty="0"/>
              <a:t>Collaboration and academic honesty</a:t>
            </a:r>
            <a:endParaRPr dirty="0"/>
          </a:p>
          <a:p>
            <a:pPr marL="914400" lvl="1" indent="-317500" algn="l" rtl="0">
              <a:spcBef>
                <a:spcPts val="0"/>
              </a:spcBef>
              <a:spcAft>
                <a:spcPts val="0"/>
              </a:spcAft>
              <a:buSzPts val="1400"/>
              <a:buChar char="○"/>
            </a:pPr>
            <a:r>
              <a:rPr lang="en" dirty="0"/>
              <a:t>Inclusive learning</a:t>
            </a:r>
            <a:endParaRPr dirty="0"/>
          </a:p>
          <a:p>
            <a:pPr marL="914400" lvl="1" indent="-317500" algn="l" rtl="0">
              <a:spcBef>
                <a:spcPts val="0"/>
              </a:spcBef>
              <a:spcAft>
                <a:spcPts val="0"/>
              </a:spcAft>
              <a:buSzPts val="1400"/>
              <a:buChar char="○"/>
            </a:pPr>
            <a:r>
              <a:rPr lang="en" dirty="0"/>
              <a:t>Stress management and mental health</a:t>
            </a:r>
            <a:endParaRPr dirty="0"/>
          </a:p>
          <a:p>
            <a:pPr marL="914400" lvl="1" indent="-317500" algn="l" rtl="0">
              <a:spcBef>
                <a:spcPts val="0"/>
              </a:spcBef>
              <a:spcAft>
                <a:spcPts val="0"/>
              </a:spcAft>
              <a:buSzPts val="1400"/>
              <a:buChar char="○"/>
            </a:pPr>
            <a:r>
              <a:rPr lang="en" dirty="0"/>
              <a:t>Ethics</a:t>
            </a:r>
            <a:endParaRPr dirty="0"/>
          </a:p>
          <a:p>
            <a:pPr marL="914400" lvl="1" indent="-317500" algn="l" rtl="0">
              <a:spcBef>
                <a:spcPts val="0"/>
              </a:spcBef>
              <a:spcAft>
                <a:spcPts val="0"/>
              </a:spcAft>
              <a:buSzPts val="1400"/>
              <a:buChar char="○"/>
            </a:pPr>
            <a:r>
              <a:rPr lang="en-US" dirty="0"/>
              <a:t>Non-discrimination</a:t>
            </a:r>
            <a:endParaRPr dirty="0"/>
          </a:p>
          <a:p>
            <a:pPr marL="457200" lvl="0" indent="-342900" algn="l" rtl="0">
              <a:spcBef>
                <a:spcPts val="0"/>
              </a:spcBef>
              <a:spcAft>
                <a:spcPts val="0"/>
              </a:spcAft>
              <a:buSzPts val="1800"/>
              <a:buChar char="●"/>
            </a:pPr>
            <a:r>
              <a:rPr lang="en" dirty="0"/>
              <a:t>What is security? Why is it important?</a:t>
            </a:r>
            <a:endParaRPr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Are you facing barriers in school due to a disability?</a:t>
            </a:r>
            <a:endParaRPr sz="2400" dirty="0"/>
          </a:p>
          <a:p>
            <a:pPr lvl="1"/>
            <a:r>
              <a:rPr lang="en-US" sz="1800" dirty="0">
                <a:hlinkClick r:id="rId3"/>
              </a:rPr>
              <a:t>Office of Disability Services</a:t>
            </a:r>
            <a:endParaRPr lang="en-US" sz="1800" dirty="0"/>
          </a:p>
          <a:p>
            <a:pPr lvl="1"/>
            <a:r>
              <a:rPr lang="en-US" sz="1800" dirty="0">
                <a:hlinkClick r:id="rId4"/>
              </a:rPr>
              <a:t>University Center for Academic Excellence</a:t>
            </a:r>
            <a:r>
              <a:rPr lang="en-US" sz="1800" dirty="0"/>
              <a:t> </a:t>
            </a:r>
          </a:p>
          <a:p>
            <a:pPr marL="457200" lvl="0" indent="-342900" algn="l" rtl="0">
              <a:spcBef>
                <a:spcPts val="0"/>
              </a:spcBef>
              <a:spcAft>
                <a:spcPts val="0"/>
              </a:spcAft>
              <a:buSzPts val="1800"/>
              <a:buChar char="●"/>
            </a:pPr>
            <a:r>
              <a:rPr lang="en" sz="2400" dirty="0"/>
              <a:t>Our goal is to teach you the material in our course. The more accessible we can make it, the better.</a:t>
            </a:r>
            <a:endParaRPr sz="2400" dirty="0"/>
          </a:p>
        </p:txBody>
      </p:sp>
      <p:sp>
        <p:nvSpPr>
          <p:cNvPr id="285" name="Google Shape;285;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 dirty="0"/>
              <a:t>Class Policies: Inclusive Learning</a:t>
            </a:r>
            <a:br>
              <a:rPr lang="en-US" b="1" i="0" dirty="0">
                <a:solidFill>
                  <a:srgbClr val="000000"/>
                </a:solidFill>
                <a:effectLst/>
                <a:latin typeface="Optima" panose="02000503060000020004" pitchFamily="2" charset="0"/>
              </a:rPr>
            </a:br>
            <a:endParaRPr dirty="0"/>
          </a:p>
        </p:txBody>
      </p:sp>
      <p:sp>
        <p:nvSpPr>
          <p:cNvPr id="286" name="Google Shape;28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Collaboration</a:t>
            </a:r>
            <a:endParaRPr/>
          </a:p>
        </p:txBody>
      </p:sp>
      <p:sp>
        <p:nvSpPr>
          <p:cNvPr id="292" name="Google Shape;292;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Asking questions and helping others is encouraged</a:t>
            </a:r>
            <a:endParaRPr sz="2400" dirty="0"/>
          </a:p>
          <a:p>
            <a:pPr marL="914400" lvl="1" indent="-317500" algn="l" rtl="0">
              <a:spcBef>
                <a:spcPts val="0"/>
              </a:spcBef>
              <a:spcAft>
                <a:spcPts val="0"/>
              </a:spcAft>
              <a:buSzPts val="1400"/>
              <a:buChar char="○"/>
            </a:pPr>
            <a:r>
              <a:rPr lang="en" sz="1800" dirty="0"/>
              <a:t>Discussing course topics with other is welcome!</a:t>
            </a:r>
          </a:p>
          <a:p>
            <a:pPr marL="914400" lvl="1" indent="-317500" algn="l" rtl="0">
              <a:spcBef>
                <a:spcPts val="0"/>
              </a:spcBef>
              <a:spcAft>
                <a:spcPts val="0"/>
              </a:spcAft>
              <a:buSzPts val="1400"/>
              <a:buChar char="○"/>
            </a:pPr>
            <a:r>
              <a:rPr lang="en" sz="1800" dirty="0"/>
              <a:t>Make sure you can walk through the problems yourself</a:t>
            </a:r>
          </a:p>
          <a:p>
            <a:pPr lvl="1"/>
            <a:r>
              <a:rPr lang="en-US" sz="1800" dirty="0"/>
              <a:t>The answers you submit for evaluation must be results of your own efforts.</a:t>
            </a:r>
            <a:endParaRPr sz="1800" dirty="0"/>
          </a:p>
          <a:p>
            <a:pPr marL="457200" lvl="0" indent="-342900" algn="l" rtl="0">
              <a:spcBef>
                <a:spcPts val="0"/>
              </a:spcBef>
              <a:spcAft>
                <a:spcPts val="0"/>
              </a:spcAft>
              <a:buSzPts val="1800"/>
              <a:buChar char="●"/>
            </a:pPr>
            <a:r>
              <a:rPr lang="en" sz="2400" dirty="0"/>
              <a:t>Limits of collaboration</a:t>
            </a:r>
            <a:endParaRPr sz="2400" dirty="0"/>
          </a:p>
          <a:p>
            <a:pPr marL="914400" lvl="1" indent="-317500" algn="l" rtl="0">
              <a:spcBef>
                <a:spcPts val="0"/>
              </a:spcBef>
              <a:spcAft>
                <a:spcPts val="0"/>
              </a:spcAft>
              <a:buSzPts val="1400"/>
              <a:buChar char="○"/>
            </a:pPr>
            <a:r>
              <a:rPr lang="en" sz="1800" dirty="0"/>
              <a:t>Don’t share solutions with each other </a:t>
            </a:r>
          </a:p>
          <a:p>
            <a:pPr marL="914400" lvl="1" indent="-317500" algn="l" rtl="0">
              <a:spcBef>
                <a:spcPts val="0"/>
              </a:spcBef>
              <a:spcAft>
                <a:spcPts val="0"/>
              </a:spcAft>
              <a:buSzPts val="1400"/>
              <a:buChar char="○"/>
            </a:pPr>
            <a:r>
              <a:rPr lang="en" sz="1800" dirty="0"/>
              <a:t>You should never see or have possession of anyone else’s solutions—including from past semesters</a:t>
            </a:r>
          </a:p>
          <a:p>
            <a:pPr marL="914400" lvl="1" indent="-317500" algn="l" rtl="0">
              <a:spcBef>
                <a:spcPts val="0"/>
              </a:spcBef>
              <a:spcAft>
                <a:spcPts val="0"/>
              </a:spcAft>
              <a:buSzPts val="1400"/>
              <a:buChar char="○"/>
            </a:pPr>
            <a:r>
              <a:rPr lang="en" sz="1800" dirty="0"/>
              <a:t>Do not look on the web (or generative AI) for solutions</a:t>
            </a:r>
            <a:endParaRPr sz="1800" dirty="0"/>
          </a:p>
        </p:txBody>
      </p:sp>
      <p:sp>
        <p:nvSpPr>
          <p:cNvPr id="293" name="Google Shape;29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Class Policies: Academic Honesty</a:t>
            </a:r>
            <a:endParaRPr/>
          </a:p>
        </p:txBody>
      </p:sp>
      <p:sp>
        <p:nvSpPr>
          <p:cNvPr id="299" name="Google Shape;299;p3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We’re here to help! There are plenty of staff and resources available for you</a:t>
            </a:r>
            <a:endParaRPr sz="2400" dirty="0"/>
          </a:p>
          <a:p>
            <a:pPr marL="914400" lvl="1" indent="-317500" algn="l" rtl="0">
              <a:spcBef>
                <a:spcPts val="0"/>
              </a:spcBef>
              <a:spcAft>
                <a:spcPts val="0"/>
              </a:spcAft>
              <a:buSzPts val="1400"/>
              <a:buChar char="○"/>
            </a:pPr>
            <a:r>
              <a:rPr lang="en" sz="1600" dirty="0"/>
              <a:t>You can always talk to a staff member if you’re feeling stressed or tempted to cheat</a:t>
            </a:r>
            <a:endParaRPr sz="1600" dirty="0"/>
          </a:p>
          <a:p>
            <a:pPr marL="457200" lvl="0" indent="-342900" algn="l" rtl="0">
              <a:spcBef>
                <a:spcPts val="0"/>
              </a:spcBef>
              <a:spcAft>
                <a:spcPts val="0"/>
              </a:spcAft>
              <a:buSzPts val="1800"/>
              <a:buChar char="●"/>
            </a:pPr>
            <a:r>
              <a:rPr lang="en" sz="2400" dirty="0"/>
              <a:t>Academic dishonesty policies</a:t>
            </a:r>
            <a:endParaRPr sz="2400" dirty="0"/>
          </a:p>
          <a:p>
            <a:pPr marL="914400" lvl="1" indent="-317500" algn="l" rtl="0">
              <a:spcBef>
                <a:spcPts val="0"/>
              </a:spcBef>
              <a:spcAft>
                <a:spcPts val="0"/>
              </a:spcAft>
              <a:buSzPts val="1400"/>
              <a:buChar char="○"/>
            </a:pPr>
            <a:r>
              <a:rPr lang="en" sz="1600" dirty="0"/>
              <a:t>At minimum, the student will receive negative points on the assignment</a:t>
            </a:r>
            <a:endParaRPr sz="1600" dirty="0"/>
          </a:p>
          <a:p>
            <a:pPr marL="1371600" lvl="2" indent="-317500" algn="l" rtl="0">
              <a:spcBef>
                <a:spcPts val="0"/>
              </a:spcBef>
              <a:spcAft>
                <a:spcPts val="0"/>
              </a:spcAft>
              <a:buSzPts val="1400"/>
              <a:buChar char="■"/>
            </a:pPr>
            <a:r>
              <a:rPr lang="en" sz="1600" dirty="0"/>
              <a:t>Example: If the midterm is worth 150 points, the student will receive a score of -150 on the midterm.</a:t>
            </a:r>
            <a:endParaRPr sz="1600" dirty="0"/>
          </a:p>
          <a:p>
            <a:pPr lvl="1"/>
            <a:r>
              <a:rPr lang="en" sz="1600" dirty="0"/>
              <a:t>The student will be referred to the </a:t>
            </a:r>
            <a:r>
              <a:rPr lang="en-US" sz="1600" dirty="0">
                <a:hlinkClick r:id="rId3"/>
              </a:rPr>
              <a:t>Student Accountability &amp; Conflict Resolution</a:t>
            </a:r>
            <a:endParaRPr sz="1600" dirty="0"/>
          </a:p>
          <a:p>
            <a:pPr marL="914400" lvl="1" indent="-317500" algn="l" rtl="0">
              <a:spcBef>
                <a:spcPts val="0"/>
              </a:spcBef>
              <a:spcAft>
                <a:spcPts val="0"/>
              </a:spcAft>
              <a:buSzPts val="1400"/>
              <a:buChar char="○"/>
            </a:pPr>
            <a:r>
              <a:rPr lang="en" sz="1600" dirty="0"/>
              <a:t>If you take the class honestly, you don’t need to worry about these!</a:t>
            </a:r>
            <a:endParaRPr sz="1600" dirty="0"/>
          </a:p>
        </p:txBody>
      </p:sp>
      <p:sp>
        <p:nvSpPr>
          <p:cNvPr id="300" name="Google Shape;30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 this class, you will learn a lot about attacks out of necessity</a:t>
            </a:r>
            <a:endParaRPr sz="2000" dirty="0"/>
          </a:p>
          <a:p>
            <a:pPr marL="914400" lvl="1" indent="-317500" algn="l" rtl="0">
              <a:spcBef>
                <a:spcPts val="0"/>
              </a:spcBef>
              <a:spcAft>
                <a:spcPts val="0"/>
              </a:spcAft>
              <a:buSzPts val="1400"/>
              <a:buChar char="○"/>
            </a:pPr>
            <a:r>
              <a:rPr lang="en" sz="1600" dirty="0"/>
              <a:t>To be able to defend against the attacker, you must learn the techniques that attackers use</a:t>
            </a:r>
            <a:endParaRPr sz="1600" dirty="0"/>
          </a:p>
          <a:p>
            <a:pPr marL="457200" lvl="0" indent="-342900" algn="l" rtl="0">
              <a:spcBef>
                <a:spcPts val="0"/>
              </a:spcBef>
              <a:spcAft>
                <a:spcPts val="0"/>
              </a:spcAft>
              <a:buSzPts val="1800"/>
              <a:buChar char="●"/>
            </a:pPr>
            <a:r>
              <a:rPr lang="en" sz="2000" dirty="0"/>
              <a:t>It is usually okay to break into your own systems</a:t>
            </a:r>
            <a:endParaRPr sz="2000" dirty="0"/>
          </a:p>
          <a:p>
            <a:pPr marL="914400" lvl="1" indent="-317500" algn="l" rtl="0">
              <a:spcBef>
                <a:spcPts val="0"/>
              </a:spcBef>
              <a:spcAft>
                <a:spcPts val="0"/>
              </a:spcAft>
              <a:buSzPts val="1400"/>
              <a:buChar char="○"/>
            </a:pPr>
            <a:r>
              <a:rPr lang="en" sz="1600" dirty="0"/>
              <a:t>This is a great way to evaluate your own systems</a:t>
            </a:r>
            <a:endParaRPr sz="1600" dirty="0"/>
          </a:p>
          <a:p>
            <a:pPr marL="457200" lvl="0" indent="-342900" algn="l" rtl="0">
              <a:spcBef>
                <a:spcPts val="0"/>
              </a:spcBef>
              <a:spcAft>
                <a:spcPts val="0"/>
              </a:spcAft>
              <a:buSzPts val="1800"/>
              <a:buChar char="●"/>
            </a:pPr>
            <a:r>
              <a:rPr lang="en" sz="2000" dirty="0"/>
              <a:t>It is usually okay to break into someone else’s systems with their explicit permission</a:t>
            </a:r>
            <a:endParaRPr sz="2000" dirty="0"/>
          </a:p>
          <a:p>
            <a:pPr marL="457200" lvl="0" indent="-342900" algn="l" rtl="0">
              <a:spcBef>
                <a:spcPts val="0"/>
              </a:spcBef>
              <a:spcAft>
                <a:spcPts val="0"/>
              </a:spcAft>
              <a:buSzPts val="1800"/>
              <a:buChar char="●"/>
            </a:pPr>
            <a:r>
              <a:rPr lang="en" sz="2000" dirty="0"/>
              <a:t>It is </a:t>
            </a:r>
            <a:r>
              <a:rPr lang="en" sz="2000" b="1" dirty="0"/>
              <a:t>grossly unethical</a:t>
            </a:r>
            <a:r>
              <a:rPr lang="en" sz="2000" dirty="0"/>
              <a:t> and </a:t>
            </a:r>
            <a:r>
              <a:rPr lang="en" sz="2000" b="1" dirty="0"/>
              <a:t>exceedingly criminal</a:t>
            </a:r>
            <a:r>
              <a:rPr lang="en" sz="2000" dirty="0"/>
              <a:t> to break into someone else’s systems without their permission</a:t>
            </a:r>
            <a:endParaRPr sz="2000" dirty="0"/>
          </a:p>
        </p:txBody>
      </p:sp>
      <p:sp>
        <p:nvSpPr>
          <p:cNvPr id="313" name="Google Shape;31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Ethics</a:t>
            </a:r>
            <a:endParaRPr/>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13F5-A029-6FA3-7B54-716742390D31}"/>
              </a:ext>
            </a:extLst>
          </p:cNvPr>
          <p:cNvSpPr>
            <a:spLocks noGrp="1"/>
          </p:cNvSpPr>
          <p:nvPr>
            <p:ph type="title"/>
          </p:nvPr>
        </p:nvSpPr>
        <p:spPr/>
        <p:txBody>
          <a:bodyPr>
            <a:normAutofit fontScale="90000"/>
          </a:bodyPr>
          <a:lstStyle/>
          <a:p>
            <a:r>
              <a:rPr lang="en-US" b="1" i="0" dirty="0">
                <a:solidFill>
                  <a:srgbClr val="000000"/>
                </a:solidFill>
                <a:effectLst/>
                <a:latin typeface="Optima" panose="02000503060000020004" pitchFamily="2" charset="0"/>
              </a:rPr>
              <a:t>Non-Discrimination</a:t>
            </a:r>
            <a:br>
              <a:rPr lang="en-US" b="1" i="0" dirty="0">
                <a:solidFill>
                  <a:srgbClr val="000000"/>
                </a:solidFill>
                <a:effectLst/>
                <a:latin typeface="Optima" panose="02000503060000020004" pitchFamily="2" charset="0"/>
              </a:rPr>
            </a:br>
            <a:br>
              <a:rPr lang="en-US" dirty="0"/>
            </a:br>
            <a:endParaRPr lang="en-US" dirty="0"/>
          </a:p>
        </p:txBody>
      </p:sp>
      <p:sp>
        <p:nvSpPr>
          <p:cNvPr id="3" name="Text Placeholder 2">
            <a:extLst>
              <a:ext uri="{FF2B5EF4-FFF2-40B4-BE49-F238E27FC236}">
                <a16:creationId xmlns:a16="http://schemas.microsoft.com/office/drawing/2014/main" id="{B56CE879-6DC4-D907-E84A-CBD17E7E2BCD}"/>
              </a:ext>
            </a:extLst>
          </p:cNvPr>
          <p:cNvSpPr>
            <a:spLocks noGrp="1"/>
          </p:cNvSpPr>
          <p:nvPr>
            <p:ph type="body" idx="1"/>
          </p:nvPr>
        </p:nvSpPr>
        <p:spPr>
          <a:xfrm>
            <a:off x="198500" y="1246825"/>
            <a:ext cx="8712744" cy="3765600"/>
          </a:xfrm>
        </p:spPr>
        <p:txBody>
          <a:bodyPr/>
          <a:lstStyle/>
          <a:p>
            <a:r>
              <a:rPr lang="en-US" sz="2000" dirty="0"/>
              <a:t>No student will be discriminated against in this class based on age, race, nationality, religion, sexual orientation, gender identity/expression, veteran’s status, country of origin, or group affiliation. </a:t>
            </a:r>
          </a:p>
          <a:p>
            <a:r>
              <a:rPr lang="en-US" sz="2000" dirty="0"/>
              <a:t>Any student who does not behave in a respectful manner may be asked to leave the classroom. </a:t>
            </a:r>
          </a:p>
          <a:p>
            <a:r>
              <a:rPr lang="en-US" sz="2000" dirty="0"/>
              <a:t>Students with continuous or repeated disrespectful behavior will be referred to the Office of Student Conduct or the </a:t>
            </a:r>
            <a:r>
              <a:rPr lang="en-US" sz="2000" dirty="0">
                <a:hlinkClick r:id="rId2">
                  <a:extLst>
                    <a:ext uri="{A12FA001-AC4F-418D-AE19-62706E023703}">
                      <ahyp:hlinkClr xmlns:ahyp="http://schemas.microsoft.com/office/drawing/2018/hyperlinkcolor" val="tx"/>
                    </a:ext>
                  </a:extLst>
                </a:hlinkClick>
              </a:rPr>
              <a:t>Title IX Office</a:t>
            </a:r>
            <a:r>
              <a:rPr lang="en-US" sz="2000" dirty="0"/>
              <a:t>. </a:t>
            </a:r>
          </a:p>
        </p:txBody>
      </p:sp>
      <p:sp>
        <p:nvSpPr>
          <p:cNvPr id="4" name="Slide Number Placeholder 3">
            <a:extLst>
              <a:ext uri="{FF2B5EF4-FFF2-40B4-BE49-F238E27FC236}">
                <a16:creationId xmlns:a16="http://schemas.microsoft.com/office/drawing/2014/main" id="{34F8969A-6925-8703-5F7A-51A306F443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634856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We want to reduce your stress where we can</a:t>
            </a:r>
            <a:endParaRPr sz="2000" dirty="0"/>
          </a:p>
          <a:p>
            <a:pPr marL="457200" lvl="0" indent="-342900" algn="l" rtl="0">
              <a:spcBef>
                <a:spcPts val="0"/>
              </a:spcBef>
              <a:spcAft>
                <a:spcPts val="0"/>
              </a:spcAft>
              <a:buSzPts val="1800"/>
              <a:buChar char="●"/>
            </a:pPr>
            <a:r>
              <a:rPr lang="en" sz="2000" b="1" dirty="0"/>
              <a:t>Your health is more important than this course</a:t>
            </a:r>
            <a:endParaRPr sz="2000" b="1" dirty="0"/>
          </a:p>
          <a:p>
            <a:pPr marL="457200" lvl="0" indent="-342900" algn="l" rtl="0">
              <a:spcBef>
                <a:spcPts val="0"/>
              </a:spcBef>
              <a:spcAft>
                <a:spcPts val="0"/>
              </a:spcAft>
              <a:buSzPts val="1800"/>
              <a:buChar char="●"/>
            </a:pPr>
            <a:r>
              <a:rPr lang="en" sz="2000" dirty="0"/>
              <a:t>If you feel overwhelmed, there are options</a:t>
            </a:r>
            <a:endParaRPr sz="2000" dirty="0"/>
          </a:p>
          <a:p>
            <a:pPr marL="914400" lvl="1" indent="-317500" algn="l" rtl="0">
              <a:spcBef>
                <a:spcPts val="0"/>
              </a:spcBef>
              <a:spcAft>
                <a:spcPts val="0"/>
              </a:spcAft>
              <a:buSzPts val="1400"/>
              <a:buChar char="○"/>
            </a:pPr>
            <a:r>
              <a:rPr lang="en" sz="1600" dirty="0"/>
              <a:t>Academically: Ask on Canvas, talk to staff in office hours, set up a meeting with staff to make a plan for your success this semester</a:t>
            </a:r>
            <a:endParaRPr sz="1600" dirty="0"/>
          </a:p>
          <a:p>
            <a:pPr marL="914400" lvl="1" indent="-317500" algn="l" rtl="0">
              <a:spcBef>
                <a:spcPts val="0"/>
              </a:spcBef>
              <a:spcAft>
                <a:spcPts val="0"/>
              </a:spcAft>
              <a:buSzPts val="1400"/>
              <a:buChar char="○"/>
            </a:pPr>
            <a:r>
              <a:rPr lang="en" sz="1600" dirty="0"/>
              <a:t>Non-academic:</a:t>
            </a:r>
            <a:endParaRPr sz="1600" dirty="0"/>
          </a:p>
          <a:p>
            <a:pPr lvl="2"/>
            <a:r>
              <a:rPr lang="en-US" sz="1600" dirty="0"/>
              <a:t>The </a:t>
            </a:r>
            <a:r>
              <a:rPr lang="en-US" sz="1600" dirty="0">
                <a:hlinkClick r:id="rId3"/>
              </a:rPr>
              <a:t>Center for Counseling and Psychological Services</a:t>
            </a:r>
            <a:r>
              <a:rPr lang="en-US" sz="1600" dirty="0"/>
              <a:t> line 704‑687‑0311 is a support line (with </a:t>
            </a:r>
            <a:r>
              <a:rPr lang="en-US" sz="1600" dirty="0">
                <a:hlinkClick r:id="rId4"/>
              </a:rPr>
              <a:t>after hour support</a:t>
            </a:r>
            <a:r>
              <a:rPr lang="en-US" sz="1600" dirty="0"/>
              <a:t>) for students who have mental health concerns, whether they are in immediate distress or not, on-campus or elsewhere.</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Stress Management and Mental Health</a:t>
            </a:r>
            <a:endParaRPr/>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r>
              <a:rPr lang="en-US" sz="2400" dirty="0"/>
              <a:t>The following materials, equipment, websites, or tools are prohibited for completing course assignments, quizzes or examinations, or other academic exercises unless I explicitly permit such use for legitimate pedagogical purposes:</a:t>
            </a:r>
          </a:p>
          <a:p>
            <a:pPr lvl="1"/>
            <a:r>
              <a:rPr lang="en-US" sz="1800" dirty="0"/>
              <a:t>Generative AI tools, which may include </a:t>
            </a:r>
            <a:r>
              <a:rPr lang="en-US" sz="1800" dirty="0" err="1"/>
              <a:t>ChatGPT</a:t>
            </a:r>
            <a:r>
              <a:rPr lang="en-US" sz="1800" dirty="0"/>
              <a:t> or other generative artificial intelligence tools</a:t>
            </a:r>
          </a:p>
          <a:p>
            <a:pPr lvl="1"/>
            <a:r>
              <a:rPr lang="en-US" sz="1800" dirty="0"/>
              <a:t>Online course material suppliers like </a:t>
            </a:r>
            <a:r>
              <a:rPr lang="en-US" sz="1800" dirty="0" err="1"/>
              <a:t>CourseHero</a:t>
            </a:r>
            <a:r>
              <a:rPr lang="en-US" sz="1800" dirty="0"/>
              <a:t> or Chegg, etc.</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algn="l"/>
            <a:r>
              <a:rPr lang="en-US" dirty="0"/>
              <a:t>Prohibit Use of Unauthorized Materials</a:t>
            </a:r>
            <a:br>
              <a:rPr lang="en-US" dirty="0"/>
            </a:br>
            <a:br>
              <a:rPr lang="en-US" dirty="0"/>
            </a:br>
            <a:endParaRPr lang="en-US" dirty="0"/>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043071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security?</a:t>
            </a:r>
            <a:endParaRPr/>
          </a:p>
        </p:txBody>
      </p:sp>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sz="2200" dirty="0"/>
              <a:t>Enforcing a desired property </a:t>
            </a:r>
            <a:r>
              <a:rPr lang="en" sz="2200" i="1" dirty="0"/>
              <a:t>in the presence of an attacker</a:t>
            </a:r>
            <a:endParaRPr sz="2200" i="1" dirty="0"/>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endParaRPr dirty="0"/>
          </a:p>
          <a:p>
            <a:pPr marL="2171700" lvl="0" indent="0" algn="l" rtl="0">
              <a:lnSpc>
                <a:spcPct val="100000"/>
              </a:lnSpc>
              <a:spcBef>
                <a:spcPts val="1200"/>
              </a:spcBef>
              <a:spcAft>
                <a:spcPts val="0"/>
              </a:spcAft>
              <a:buNone/>
            </a:pPr>
            <a:r>
              <a:rPr lang="en" dirty="0"/>
              <a:t>data confidentiality</a:t>
            </a:r>
            <a:endParaRPr dirty="0"/>
          </a:p>
          <a:p>
            <a:pPr marL="2171700" lvl="0" indent="0" algn="l" rtl="0">
              <a:lnSpc>
                <a:spcPct val="100000"/>
              </a:lnSpc>
              <a:spcBef>
                <a:spcPts val="1200"/>
              </a:spcBef>
              <a:spcAft>
                <a:spcPts val="0"/>
              </a:spcAft>
              <a:buNone/>
            </a:pPr>
            <a:r>
              <a:rPr lang="en" dirty="0"/>
              <a:t>user privacy</a:t>
            </a:r>
            <a:endParaRPr dirty="0"/>
          </a:p>
          <a:p>
            <a:pPr marL="2171700" lvl="0" indent="0" algn="l" rtl="0">
              <a:lnSpc>
                <a:spcPct val="100000"/>
              </a:lnSpc>
              <a:spcBef>
                <a:spcPts val="1200"/>
              </a:spcBef>
              <a:spcAft>
                <a:spcPts val="0"/>
              </a:spcAft>
              <a:buNone/>
            </a:pPr>
            <a:r>
              <a:rPr lang="en" dirty="0"/>
              <a:t>data and computation integrity</a:t>
            </a:r>
            <a:endParaRPr dirty="0"/>
          </a:p>
          <a:p>
            <a:pPr marL="2171700" lvl="0" indent="0" algn="l" rtl="0">
              <a:lnSpc>
                <a:spcPct val="100000"/>
              </a:lnSpc>
              <a:spcBef>
                <a:spcPts val="1200"/>
              </a:spcBef>
              <a:spcAft>
                <a:spcPts val="0"/>
              </a:spcAft>
              <a:buNone/>
            </a:pPr>
            <a:r>
              <a:rPr lang="en" dirty="0"/>
              <a:t>authentication</a:t>
            </a:r>
            <a:endParaRPr dirty="0"/>
          </a:p>
          <a:p>
            <a:pPr marL="2171700" lvl="0" indent="0" algn="l" rtl="0">
              <a:lnSpc>
                <a:spcPct val="100000"/>
              </a:lnSpc>
              <a:spcBef>
                <a:spcPts val="1200"/>
              </a:spcBef>
              <a:spcAft>
                <a:spcPts val="0"/>
              </a:spcAft>
              <a:buNone/>
            </a:pPr>
            <a:r>
              <a:rPr lang="en" dirty="0"/>
              <a:t>availability</a:t>
            </a:r>
            <a:endParaRPr dirty="0"/>
          </a:p>
          <a:p>
            <a:pPr marL="2171700" lvl="0" indent="0" algn="l" rtl="0">
              <a:lnSpc>
                <a:spcPct val="100000"/>
              </a:lnSpc>
              <a:spcBef>
                <a:spcPts val="1200"/>
              </a:spcBef>
              <a:spcAft>
                <a:spcPts val="1200"/>
              </a:spcAft>
              <a:buNone/>
            </a:pPr>
            <a:r>
              <a:rPr lang="en" dirty="0"/>
              <a:t>…</a:t>
            </a:r>
            <a:endParaRPr dirty="0"/>
          </a:p>
        </p:txBody>
      </p:sp>
      <p:sp>
        <p:nvSpPr>
          <p:cNvPr id="340" name="Google Shape;34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security?</a:t>
            </a:r>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cxnSp>
        <p:nvCxnSpPr>
          <p:cNvPr id="342" name="Google Shape;342;p43"/>
          <p:cNvCxnSpPr/>
          <p:nvPr/>
        </p:nvCxnSpPr>
        <p:spPr>
          <a:xfrm>
            <a:off x="2806975" y="1647325"/>
            <a:ext cx="0" cy="76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It is important for our</a:t>
            </a:r>
            <a:endParaRPr sz="2400" dirty="0"/>
          </a:p>
          <a:p>
            <a:pPr marL="914400" lvl="1" indent="-317500" algn="l" rtl="0">
              <a:spcBef>
                <a:spcPts val="0"/>
              </a:spcBef>
              <a:spcAft>
                <a:spcPts val="0"/>
              </a:spcAft>
              <a:buSzPts val="1400"/>
              <a:buChar char="○"/>
            </a:pPr>
            <a:r>
              <a:rPr lang="en" sz="1800" dirty="0"/>
              <a:t>physical safety</a:t>
            </a:r>
            <a:endParaRPr sz="1800" dirty="0"/>
          </a:p>
          <a:p>
            <a:pPr marL="914400" lvl="1" indent="-317500" algn="l" rtl="0">
              <a:spcBef>
                <a:spcPts val="0"/>
              </a:spcBef>
              <a:spcAft>
                <a:spcPts val="0"/>
              </a:spcAft>
              <a:buSzPts val="1400"/>
              <a:buChar char="○"/>
            </a:pPr>
            <a:r>
              <a:rPr lang="en" sz="1800" dirty="0"/>
              <a:t>confidentiality/privacy</a:t>
            </a:r>
            <a:endParaRPr sz="1800" dirty="0"/>
          </a:p>
          <a:p>
            <a:pPr marL="914400" lvl="1" indent="-317500" algn="l" rtl="0">
              <a:spcBef>
                <a:spcPts val="0"/>
              </a:spcBef>
              <a:spcAft>
                <a:spcPts val="0"/>
              </a:spcAft>
              <a:buSzPts val="1400"/>
              <a:buChar char="○"/>
            </a:pPr>
            <a:r>
              <a:rPr lang="en" sz="1800" dirty="0"/>
              <a:t>functionality</a:t>
            </a:r>
            <a:endParaRPr sz="1800" dirty="0"/>
          </a:p>
          <a:p>
            <a:pPr marL="914400" lvl="1" indent="-317500" algn="l" rtl="0">
              <a:spcBef>
                <a:spcPts val="0"/>
              </a:spcBef>
              <a:spcAft>
                <a:spcPts val="0"/>
              </a:spcAft>
              <a:buSzPts val="1400"/>
              <a:buChar char="○"/>
            </a:pPr>
            <a:r>
              <a:rPr lang="en" sz="1800" dirty="0"/>
              <a:t>protecting our assets</a:t>
            </a:r>
            <a:endParaRPr sz="1800" dirty="0"/>
          </a:p>
          <a:p>
            <a:pPr marL="914400" lvl="1" indent="-317500" algn="l" rtl="0">
              <a:spcBef>
                <a:spcPts val="0"/>
              </a:spcBef>
              <a:spcAft>
                <a:spcPts val="0"/>
              </a:spcAft>
              <a:buSzPts val="1400"/>
              <a:buChar char="○"/>
            </a:pPr>
            <a:r>
              <a:rPr lang="en" sz="1800" dirty="0"/>
              <a:t>successful business</a:t>
            </a:r>
            <a:endParaRPr sz="1800" dirty="0"/>
          </a:p>
          <a:p>
            <a:pPr marL="914400" lvl="1" indent="-317500" algn="l" rtl="0">
              <a:spcBef>
                <a:spcPts val="0"/>
              </a:spcBef>
              <a:spcAft>
                <a:spcPts val="0"/>
              </a:spcAft>
              <a:buSzPts val="1400"/>
              <a:buChar char="○"/>
            </a:pPr>
            <a:r>
              <a:rPr lang="en" sz="1800" dirty="0"/>
              <a:t>a country’s economy and safety</a:t>
            </a:r>
            <a:endParaRPr sz="1800" dirty="0"/>
          </a:p>
          <a:p>
            <a:pPr marL="914400" lvl="1" indent="-317500" algn="l" rtl="0">
              <a:spcBef>
                <a:spcPts val="0"/>
              </a:spcBef>
              <a:spcAft>
                <a:spcPts val="0"/>
              </a:spcAft>
              <a:buSzPts val="1400"/>
              <a:buChar char="○"/>
            </a:pPr>
            <a:r>
              <a:rPr lang="en" sz="1800" dirty="0"/>
              <a:t>and so on…</a:t>
            </a:r>
            <a:endParaRPr sz="1800" dirty="0"/>
          </a:p>
        </p:txBody>
      </p:sp>
      <p:sp>
        <p:nvSpPr>
          <p:cNvPr id="348" name="Google Shape;348;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49" name="Google Shape;34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Staff Introductions</a:t>
            </a:r>
            <a:endParaRPr/>
          </a:p>
        </p:txBody>
      </p:sp>
      <p:sp>
        <p:nvSpPr>
          <p:cNvPr id="79" name="Google Shape;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body" idx="1"/>
          </p:nvPr>
        </p:nvSpPr>
        <p:spPr>
          <a:xfrm>
            <a:off x="198500" y="1246825"/>
            <a:ext cx="8520600" cy="63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Physical Safety</a:t>
            </a:r>
            <a:endParaRPr/>
          </a:p>
        </p:txBody>
      </p:sp>
      <p:sp>
        <p:nvSpPr>
          <p:cNvPr id="355" name="Google Shape;355;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56" name="Google Shape;3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57" name="Google Shape;357;p45"/>
          <p:cNvGraphicFramePr/>
          <p:nvPr/>
        </p:nvGraphicFramePr>
        <p:xfrm>
          <a:off x="587275" y="18789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FBI probe of alleged plane hack sparks worries over flight safety</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Drew Harwell</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18,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58" name="Google Shape;358;p45"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359" name="Google Shape;359;p45"/>
          <p:cNvGraphicFramePr/>
          <p:nvPr/>
        </p:nvGraphicFramePr>
        <p:xfrm>
          <a:off x="587275" y="33515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Pacemaker hack can kill via laptop</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Jeremy Kirk</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21, 2012</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60" name="Google Shape;360;p45"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198500" y="1246825"/>
            <a:ext cx="8520600" cy="61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Privacy/Confidentiality</a:t>
            </a:r>
            <a:endParaRPr/>
          </a:p>
        </p:txBody>
      </p:sp>
      <p:sp>
        <p:nvSpPr>
          <p:cNvPr id="366" name="Google Shape;366;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67" name="Google Shape;367;p46"/>
          <p:cNvSpPr txBox="1"/>
          <p:nvPr/>
        </p:nvSpPr>
        <p:spPr>
          <a:xfrm>
            <a:off x="587300" y="4538900"/>
            <a:ext cx="77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 2020, there were over 1001 breaches, affecting the data of 155,000,000 individuals</a:t>
            </a:r>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graphicFrame>
        <p:nvGraphicFramePr>
          <p:cNvPr id="369" name="Google Shape;369;p46"/>
          <p:cNvGraphicFramePr/>
          <p:nvPr/>
        </p:nvGraphicFramePr>
        <p:xfrm>
          <a:off x="587275" y="1742410"/>
          <a:ext cx="7743050" cy="1402030"/>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565550">
                <a:tc gridSpan="2">
                  <a:txBody>
                    <a:bodyPr/>
                    <a:lstStyle/>
                    <a:p>
                      <a:pPr marL="0" lvl="0" indent="0" algn="l" rtl="0">
                        <a:spcBef>
                          <a:spcPts val="0"/>
                        </a:spcBef>
                        <a:spcAft>
                          <a:spcPts val="0"/>
                        </a:spcAft>
                        <a:buNone/>
                      </a:pPr>
                      <a:r>
                        <a:rPr lang="en" sz="1600" b="1">
                          <a:solidFill>
                            <a:srgbClr val="595959"/>
                          </a:solidFill>
                        </a:rPr>
                        <a:t>91 Percent of Healthcare Organizations Suffered Data Breaches in the Past Two Years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Jeff Goldman</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12,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0" name="Google Shape;370;p46"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371" name="Google Shape;371;p46"/>
          <p:cNvGraphicFramePr/>
          <p:nvPr/>
        </p:nvGraphicFramePr>
        <p:xfrm>
          <a:off x="587275" y="321198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Data Breach Tracker: All the Major Companies That Have Been Hacked</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Karavbrandeisky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30,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2" name="Google Shape;372;p46"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78" name="Google Shape;378;p47"/>
          <p:cNvSpPr txBox="1">
            <a:spLocks noGrp="1"/>
          </p:cNvSpPr>
          <p:nvPr>
            <p:ph type="body" idx="1"/>
          </p:nvPr>
        </p:nvSpPr>
        <p:spPr>
          <a:xfrm>
            <a:off x="198500" y="1246825"/>
            <a:ext cx="8520600" cy="114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Consider: National security</a:t>
            </a:r>
            <a:endParaRPr dirty="0"/>
          </a:p>
        </p:txBody>
      </p:sp>
      <p:sp>
        <p:nvSpPr>
          <p:cNvPr id="379" name="Google Shape;37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80" name="Google Shape;380;p47"/>
          <p:cNvGraphicFramePr/>
          <p:nvPr/>
        </p:nvGraphicFramePr>
        <p:xfrm>
          <a:off x="739675" y="1939085"/>
          <a:ext cx="7743050" cy="2865045"/>
        </p:xfrm>
        <a:graphic>
          <a:graphicData uri="http://schemas.openxmlformats.org/drawingml/2006/table">
            <a:tbl>
              <a:tblPr>
                <a:noFill/>
                <a:tableStyleId>{A939FECE-F015-473F-9BEF-1F8277FC8A46}</a:tableStyleId>
              </a:tblPr>
              <a:tblGrid>
                <a:gridCol w="2989200">
                  <a:extLst>
                    <a:ext uri="{9D8B030D-6E8A-4147-A177-3AD203B41FA5}">
                      <a16:colId xmlns:a16="http://schemas.microsoft.com/office/drawing/2014/main" val="20000"/>
                    </a:ext>
                  </a:extLst>
                </a:gridCol>
                <a:gridCol w="4753850">
                  <a:extLst>
                    <a:ext uri="{9D8B030D-6E8A-4147-A177-3AD203B41FA5}">
                      <a16:colId xmlns:a16="http://schemas.microsoft.com/office/drawing/2014/main" val="20001"/>
                    </a:ext>
                  </a:extLst>
                </a:gridCol>
              </a:tblGrid>
              <a:tr h="378825">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chemeClr val="hlink"/>
                          </a:solidFill>
                          <a:hlinkClick r:id="rId3"/>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America’s Electric Grid Has a Vulnerable Back Door—and Russia Walked Through It</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Rebecca Smith and Rob Barry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10, 2019</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dirty="0">
                          <a:solidFill>
                            <a:srgbClr val="595959"/>
                          </a:solidFill>
                        </a:rPr>
                        <a:t>A Wall Street Journal reconstruction of the worst known hack into the nation’s power system reveals attacks on hundreds of small contractors</a:t>
                      </a:r>
                      <a:endParaRPr dirty="0">
                        <a:solidFill>
                          <a:srgbClr val="595959"/>
                        </a:solidFill>
                      </a:endParaRPr>
                    </a:p>
                    <a:p>
                      <a:pPr marL="0" lvl="0" indent="0" algn="l" rtl="0">
                        <a:spcBef>
                          <a:spcPts val="0"/>
                        </a:spcBef>
                        <a:spcAft>
                          <a:spcPts val="0"/>
                        </a:spcAft>
                        <a:buNone/>
                      </a:pPr>
                      <a:endParaRPr dirty="0">
                        <a:solidFill>
                          <a:srgbClr val="595959"/>
                        </a:solidFill>
                      </a:endParaRPr>
                    </a:p>
                    <a:p>
                      <a:pPr marL="0" lvl="0" indent="0" algn="l" rtl="0">
                        <a:spcBef>
                          <a:spcPts val="0"/>
                        </a:spcBef>
                        <a:spcAft>
                          <a:spcPts val="0"/>
                        </a:spcAft>
                        <a:buNone/>
                      </a:pPr>
                      <a:endParaRPr sz="600" dirty="0">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dirty="0">
                        <a:solidFill>
                          <a:srgbClr val="595959"/>
                        </a:solidFill>
                      </a:endParaRPr>
                    </a:p>
                  </a:txBody>
                  <a:tcPr marL="91425" marR="91425" marT="91425" marB="0">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bl>
          </a:graphicData>
        </a:graphic>
      </p:graphicFrame>
      <p:pic>
        <p:nvPicPr>
          <p:cNvPr id="381" name="Google Shape;381;p47"/>
          <p:cNvPicPr preferRelativeResize="0"/>
          <p:nvPr/>
        </p:nvPicPr>
        <p:blipFill rotWithShape="1">
          <a:blip r:embed="rId4">
            <a:alphaModFix/>
          </a:blip>
          <a:srcRect l="18348" r="13868"/>
          <a:stretch/>
        </p:blipFill>
        <p:spPr>
          <a:xfrm>
            <a:off x="4850954" y="3341100"/>
            <a:ext cx="3583373" cy="1421150"/>
          </a:xfrm>
          <a:prstGeom prst="rect">
            <a:avLst/>
          </a:prstGeom>
          <a:noFill/>
          <a:ln>
            <a:noFill/>
          </a:ln>
        </p:spPr>
      </p:pic>
      <p:pic>
        <p:nvPicPr>
          <p:cNvPr id="382" name="Google Shape;382;p47"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body" idx="1"/>
          </p:nvPr>
        </p:nvSpPr>
        <p:spPr>
          <a:xfrm>
            <a:off x="198500" y="1246825"/>
            <a:ext cx="8520600" cy="14823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000" dirty="0"/>
              <a:t>Everything!</a:t>
            </a:r>
            <a:endParaRPr sz="2000" dirty="0"/>
          </a:p>
          <a:p>
            <a:pPr marL="914400" lvl="1" indent="-317500" algn="l" rtl="0">
              <a:spcBef>
                <a:spcPts val="0"/>
              </a:spcBef>
              <a:spcAft>
                <a:spcPts val="0"/>
              </a:spcAft>
              <a:buSzPts val="1400"/>
              <a:buChar char="○"/>
            </a:pPr>
            <a:r>
              <a:rPr lang="en" sz="1600" dirty="0"/>
              <a:t>Especially things connected to the Internet</a:t>
            </a:r>
            <a:endParaRPr sz="1600" dirty="0"/>
          </a:p>
          <a:p>
            <a:pPr marL="914400" lvl="1" indent="-317500" algn="l" rtl="0">
              <a:spcBef>
                <a:spcPts val="0"/>
              </a:spcBef>
              <a:spcAft>
                <a:spcPts val="0"/>
              </a:spcAft>
              <a:buSzPts val="1400"/>
              <a:buChar char="○"/>
            </a:pPr>
            <a:r>
              <a:rPr lang="en" sz="1600" dirty="0"/>
              <a:t>Assume that every system is a target</a:t>
            </a:r>
            <a:endParaRPr sz="1600" dirty="0"/>
          </a:p>
          <a:p>
            <a:pPr marL="914400" lvl="1" indent="-317500" algn="l" rtl="0">
              <a:spcBef>
                <a:spcPts val="0"/>
              </a:spcBef>
              <a:spcAft>
                <a:spcPts val="0"/>
              </a:spcAft>
              <a:buSzPts val="1400"/>
              <a:buChar char="○"/>
            </a:pPr>
            <a:r>
              <a:rPr lang="en" sz="1600" dirty="0"/>
              <a:t>A casino was hacked because a fish-tank thermometer was hacked within the network</a:t>
            </a:r>
            <a:endParaRPr sz="1600" dirty="0"/>
          </a:p>
        </p:txBody>
      </p:sp>
      <p:sp>
        <p:nvSpPr>
          <p:cNvPr id="388" name="Google Shape;388;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hackable?</a:t>
            </a:r>
            <a:endParaRPr/>
          </a:p>
        </p:txBody>
      </p:sp>
      <p:sp>
        <p:nvSpPr>
          <p:cNvPr id="389" name="Google Shape;38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390" name="Google Shape;390;p48"/>
          <p:cNvGraphicFramePr/>
          <p:nvPr/>
        </p:nvGraphicFramePr>
        <p:xfrm>
          <a:off x="587275" y="27291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For the First Time, Hackers Have Used a Refrigerator to Attack Businesses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Julie Bort</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17,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91" name="Google Shape;391;p48"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Principles</a:t>
            </a:r>
            <a:endParaRPr/>
          </a:p>
        </p:txBody>
      </p:sp>
      <p:sp>
        <p:nvSpPr>
          <p:cNvPr id="397" name="Google Shape;39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Second Half of Today: Security Principles</a:t>
            </a:r>
            <a:endParaRPr/>
          </a:p>
        </p:txBody>
      </p:sp>
      <p:sp>
        <p:nvSpPr>
          <p:cNvPr id="404" name="Google Shape;404;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principles</a:t>
            </a:r>
            <a:endParaRPr sz="2000" dirty="0"/>
          </a:p>
          <a:p>
            <a:pPr marL="914400" lvl="1" indent="-317500" algn="l" rtl="0">
              <a:spcBef>
                <a:spcPts val="0"/>
              </a:spcBef>
              <a:spcAft>
                <a:spcPts val="0"/>
              </a:spcAft>
              <a:buSzPts val="1400"/>
              <a:buChar char="○"/>
            </a:pPr>
            <a:r>
              <a:rPr lang="en" sz="1600" dirty="0"/>
              <a:t>Know your threat model</a:t>
            </a:r>
            <a:endParaRPr sz="1600" dirty="0"/>
          </a:p>
          <a:p>
            <a:pPr marL="914400" lvl="1" indent="-317500" algn="l" rtl="0">
              <a:spcBef>
                <a:spcPts val="0"/>
              </a:spcBef>
              <a:spcAft>
                <a:spcPts val="0"/>
              </a:spcAft>
              <a:buSzPts val="1400"/>
              <a:buChar char="○"/>
            </a:pPr>
            <a:r>
              <a:rPr lang="en" sz="1600" dirty="0"/>
              <a:t>Consider human factors</a:t>
            </a:r>
            <a:endParaRPr sz="1600" dirty="0"/>
          </a:p>
          <a:p>
            <a:pPr marL="914400" lvl="1" indent="-317500" algn="l" rtl="0">
              <a:spcBef>
                <a:spcPts val="0"/>
              </a:spcBef>
              <a:spcAft>
                <a:spcPts val="0"/>
              </a:spcAft>
              <a:buSzPts val="1400"/>
              <a:buChar char="○"/>
            </a:pPr>
            <a:r>
              <a:rPr lang="en" sz="1600" dirty="0"/>
              <a:t>Security is economics</a:t>
            </a:r>
            <a:endParaRPr sz="1600" dirty="0"/>
          </a:p>
          <a:p>
            <a:pPr marL="914400" lvl="1" indent="-317500" algn="l" rtl="0">
              <a:spcBef>
                <a:spcPts val="0"/>
              </a:spcBef>
              <a:spcAft>
                <a:spcPts val="0"/>
              </a:spcAft>
              <a:buSzPts val="1400"/>
              <a:buChar char="○"/>
            </a:pPr>
            <a:r>
              <a:rPr lang="en" sz="1600" dirty="0"/>
              <a:t>Detect if you can’t prevent</a:t>
            </a:r>
            <a:endParaRPr sz="1600" dirty="0"/>
          </a:p>
          <a:p>
            <a:pPr marL="914400" lvl="1" indent="-317500" algn="l" rtl="0">
              <a:spcBef>
                <a:spcPts val="0"/>
              </a:spcBef>
              <a:spcAft>
                <a:spcPts val="0"/>
              </a:spcAft>
              <a:buSzPts val="1400"/>
              <a:buChar char="○"/>
            </a:pPr>
            <a:r>
              <a:rPr lang="en" sz="1600" dirty="0"/>
              <a:t>Defense in depth</a:t>
            </a:r>
            <a:endParaRPr sz="1600" dirty="0"/>
          </a:p>
          <a:p>
            <a:pPr marL="914400" lvl="1" indent="-317500" algn="l" rtl="0">
              <a:spcBef>
                <a:spcPts val="0"/>
              </a:spcBef>
              <a:spcAft>
                <a:spcPts val="0"/>
              </a:spcAft>
              <a:buSzPts val="1400"/>
              <a:buChar char="○"/>
            </a:pPr>
            <a:r>
              <a:rPr lang="en" sz="1600" dirty="0"/>
              <a:t>Least privilege</a:t>
            </a:r>
            <a:endParaRPr sz="1600" dirty="0"/>
          </a:p>
          <a:p>
            <a:pPr marL="914400" lvl="1" indent="-317500" algn="l" rtl="0">
              <a:spcBef>
                <a:spcPts val="0"/>
              </a:spcBef>
              <a:spcAft>
                <a:spcPts val="0"/>
              </a:spcAft>
              <a:buSzPts val="1400"/>
              <a:buChar char="○"/>
            </a:pPr>
            <a:r>
              <a:rPr lang="en" sz="1600" dirty="0"/>
              <a:t>Separation of responsibility</a:t>
            </a:r>
            <a:endParaRPr sz="1600" dirty="0"/>
          </a:p>
          <a:p>
            <a:pPr marL="914400" lvl="1" indent="-317500" algn="l" rtl="0">
              <a:spcBef>
                <a:spcPts val="0"/>
              </a:spcBef>
              <a:spcAft>
                <a:spcPts val="0"/>
              </a:spcAft>
              <a:buSzPts val="1400"/>
              <a:buChar char="○"/>
            </a:pPr>
            <a:r>
              <a:rPr lang="en" sz="1600" dirty="0"/>
              <a:t>Ensure complete mediation</a:t>
            </a:r>
            <a:endParaRPr sz="1600" dirty="0"/>
          </a:p>
          <a:p>
            <a:pPr marL="914400" lvl="1" indent="-317500" algn="l" rtl="0">
              <a:spcBef>
                <a:spcPts val="0"/>
              </a:spcBef>
              <a:spcAft>
                <a:spcPts val="0"/>
              </a:spcAft>
              <a:buSzPts val="1400"/>
              <a:buChar char="○"/>
            </a:pPr>
            <a:r>
              <a:rPr lang="en" sz="1600" dirty="0"/>
              <a:t>Don’t rely on security through obscurity</a:t>
            </a:r>
            <a:endParaRPr sz="1600" dirty="0"/>
          </a:p>
          <a:p>
            <a:pPr marL="914400" lvl="1" indent="-317500" algn="l" rtl="0">
              <a:spcBef>
                <a:spcPts val="0"/>
              </a:spcBef>
              <a:spcAft>
                <a:spcPts val="0"/>
              </a:spcAft>
              <a:buSzPts val="1400"/>
              <a:buChar char="○"/>
            </a:pPr>
            <a:r>
              <a:rPr lang="en" sz="1600" dirty="0"/>
              <a:t>Use fail-safe defaults</a:t>
            </a:r>
            <a:endParaRPr sz="1600" dirty="0"/>
          </a:p>
          <a:p>
            <a:pPr marL="914400" lvl="1" indent="-317500" algn="l" rtl="0">
              <a:spcBef>
                <a:spcPts val="0"/>
              </a:spcBef>
              <a:spcAft>
                <a:spcPts val="0"/>
              </a:spcAft>
              <a:buSzPts val="1400"/>
              <a:buChar char="○"/>
            </a:pPr>
            <a:r>
              <a:rPr lang="en" sz="1600" dirty="0"/>
              <a:t>Design in security from the start</a:t>
            </a:r>
            <a:endParaRPr sz="1600" dirty="0"/>
          </a:p>
        </p:txBody>
      </p:sp>
      <p:sp>
        <p:nvSpPr>
          <p:cNvPr id="405" name="Google Shape;40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Know Your Threat Model</a:t>
            </a:r>
            <a:endParaRPr/>
          </a:p>
        </p:txBody>
      </p:sp>
      <p:sp>
        <p:nvSpPr>
          <p:cNvPr id="411" name="Google Shape;4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412" name="Google Shape;412;p51"/>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1.1 &amp; 1.12</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Parable of the Bear Race</a:t>
            </a:r>
            <a:endParaRPr/>
          </a:p>
        </p:txBody>
      </p:sp>
      <p:sp>
        <p:nvSpPr>
          <p:cNvPr id="418" name="Google Shape;418;p5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dirty="0"/>
              <a:t>“I don’t have to outrun the bear. </a:t>
            </a:r>
            <a:r>
              <a:rPr lang="en" sz="1200" b="1" dirty="0"/>
              <a:t>I just have to outrun you.</a:t>
            </a:r>
            <a:r>
              <a:rPr lang="en" sz="1200" dirty="0"/>
              <a:t>”</a:t>
            </a:r>
            <a:br>
              <a:rPr lang="en" sz="1200" dirty="0"/>
            </a:br>
            <a:r>
              <a:rPr lang="en" sz="1200" b="1" dirty="0"/>
              <a:t>Takeaway:</a:t>
            </a:r>
            <a:r>
              <a:rPr lang="en" sz="1200" dirty="0"/>
              <a:t> You often just need to have “good enough” defense to make attackers turn somewhere else.</a:t>
            </a:r>
            <a:endParaRPr sz="1200" dirty="0"/>
          </a:p>
        </p:txBody>
      </p:sp>
      <p:pic>
        <p:nvPicPr>
          <p:cNvPr id="419" name="Google Shape;419;p52"/>
          <p:cNvPicPr preferRelativeResize="0"/>
          <p:nvPr/>
        </p:nvPicPr>
        <p:blipFill>
          <a:blip r:embed="rId3">
            <a:alphaModFix/>
          </a:blip>
          <a:stretch>
            <a:fillRect/>
          </a:stretch>
        </p:blipFill>
        <p:spPr>
          <a:xfrm>
            <a:off x="2203050" y="1264525"/>
            <a:ext cx="4737902" cy="3158602"/>
          </a:xfrm>
          <a:prstGeom prst="rect">
            <a:avLst/>
          </a:prstGeom>
          <a:noFill/>
          <a:ln>
            <a:noFill/>
          </a:ln>
        </p:spPr>
      </p:pic>
      <p:sp>
        <p:nvSpPr>
          <p:cNvPr id="420" name="Google Shape;42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1" name="Google Shape;421;p52"/>
          <p:cNvPicPr preferRelativeResize="0"/>
          <p:nvPr/>
        </p:nvPicPr>
        <p:blipFill>
          <a:blip r:embed="rId4">
            <a:alphaModFix/>
          </a:blip>
          <a:stretch>
            <a:fillRect/>
          </a:stretch>
        </p:blipFill>
        <p:spPr>
          <a:xfrm>
            <a:off x="1884925" y="1223500"/>
            <a:ext cx="4037274" cy="4041648"/>
          </a:xfrm>
          <a:prstGeom prst="rect">
            <a:avLst/>
          </a:prstGeom>
          <a:noFill/>
          <a:ln>
            <a:noFill/>
          </a:ln>
        </p:spPr>
      </p:pic>
      <p:sp>
        <p:nvSpPr>
          <p:cNvPr id="2" name="TextBox 1">
            <a:extLst>
              <a:ext uri="{FF2B5EF4-FFF2-40B4-BE49-F238E27FC236}">
                <a16:creationId xmlns:a16="http://schemas.microsoft.com/office/drawing/2014/main" id="{CEC8B58E-831C-762B-EE13-7A680C7688BC}"/>
              </a:ext>
            </a:extLst>
          </p:cNvPr>
          <p:cNvSpPr txBox="1"/>
          <p:nvPr/>
        </p:nvSpPr>
        <p:spPr>
          <a:xfrm>
            <a:off x="6833062" y="134089"/>
            <a:ext cx="2310938" cy="738664"/>
          </a:xfrm>
          <a:prstGeom prst="rect">
            <a:avLst/>
          </a:prstGeom>
          <a:noFill/>
        </p:spPr>
        <p:txBody>
          <a:bodyPr wrap="square" rtlCol="0">
            <a:spAutoFit/>
          </a:bodyPr>
          <a:lstStyle/>
          <a:p>
            <a:r>
              <a:rPr lang="en-US" dirty="0"/>
              <a:t>Blue slides are stories and case studies; the key is the </a:t>
            </a:r>
            <a:r>
              <a:rPr lang="en-US" b="1" dirty="0"/>
              <a:t>takeaways</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28" name="Google Shape;428;p53"/>
          <p:cNvSpPr txBox="1">
            <a:spLocks noGrp="1"/>
          </p:cNvSpPr>
          <p:nvPr>
            <p:ph type="body" idx="1"/>
          </p:nvPr>
        </p:nvSpPr>
        <p:spPr>
          <a:xfrm>
            <a:off x="198499" y="1246825"/>
            <a:ext cx="5279587"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Threat model</a:t>
            </a:r>
            <a:r>
              <a:rPr lang="en" sz="2000" dirty="0"/>
              <a:t>: A model of who your attacker is and what resources they have</a:t>
            </a:r>
            <a:endParaRPr sz="2000" dirty="0"/>
          </a:p>
          <a:p>
            <a:pPr marL="457200" lvl="0" indent="-342900" algn="l" rtl="0">
              <a:spcBef>
                <a:spcPts val="0"/>
              </a:spcBef>
              <a:spcAft>
                <a:spcPts val="0"/>
              </a:spcAft>
              <a:buSzPts val="1800"/>
              <a:buChar char="●"/>
            </a:pPr>
            <a:r>
              <a:rPr lang="en" sz="2000" dirty="0"/>
              <a:t>It all comes down to people: The attackers</a:t>
            </a:r>
            <a:endParaRPr sz="2000" dirty="0"/>
          </a:p>
          <a:p>
            <a:pPr marL="914400" lvl="1" indent="-317500" algn="l" rtl="0">
              <a:spcBef>
                <a:spcPts val="0"/>
              </a:spcBef>
              <a:spcAft>
                <a:spcPts val="0"/>
              </a:spcAft>
              <a:buSzPts val="1400"/>
              <a:buChar char="○"/>
            </a:pPr>
            <a:r>
              <a:rPr lang="en" dirty="0"/>
              <a:t>No attackers = No problem!</a:t>
            </a:r>
            <a:endParaRPr dirty="0"/>
          </a:p>
          <a:p>
            <a:pPr marL="914400" lvl="1" indent="-317500" algn="l" rtl="0">
              <a:spcBef>
                <a:spcPts val="0"/>
              </a:spcBef>
              <a:spcAft>
                <a:spcPts val="0"/>
              </a:spcAft>
              <a:buSzPts val="1400"/>
              <a:buChar char="○"/>
            </a:pPr>
            <a:r>
              <a:rPr lang="en" dirty="0"/>
              <a:t>One of the best ways to counter an attacker is to attack their reasons</a:t>
            </a:r>
            <a:endParaRPr dirty="0"/>
          </a:p>
          <a:p>
            <a:pPr marL="457200" lvl="0" indent="-342900" algn="l" rtl="0">
              <a:spcBef>
                <a:spcPts val="0"/>
              </a:spcBef>
              <a:spcAft>
                <a:spcPts val="0"/>
              </a:spcAft>
              <a:buSzPts val="1800"/>
              <a:buChar char="●"/>
            </a:pPr>
            <a:r>
              <a:rPr lang="en" sz="2000" dirty="0"/>
              <a:t>Why do people attack systems?</a:t>
            </a:r>
            <a:endParaRPr sz="2000" dirty="0"/>
          </a:p>
          <a:p>
            <a:pPr marL="914400" lvl="1" indent="-317500" algn="l" rtl="0">
              <a:spcBef>
                <a:spcPts val="0"/>
              </a:spcBef>
              <a:spcAft>
                <a:spcPts val="0"/>
              </a:spcAft>
              <a:buSzPts val="1400"/>
              <a:buChar char="○"/>
            </a:pPr>
            <a:r>
              <a:rPr lang="en" dirty="0"/>
              <a:t>Money</a:t>
            </a:r>
            <a:endParaRPr dirty="0"/>
          </a:p>
          <a:p>
            <a:pPr marL="914400" lvl="1" indent="-317500" algn="l" rtl="0">
              <a:spcBef>
                <a:spcPts val="0"/>
              </a:spcBef>
              <a:spcAft>
                <a:spcPts val="0"/>
              </a:spcAft>
              <a:buSzPts val="1400"/>
              <a:buChar char="○"/>
            </a:pPr>
            <a:r>
              <a:rPr lang="en" dirty="0"/>
              <a:t>Politics</a:t>
            </a:r>
            <a:endParaRPr dirty="0"/>
          </a:p>
          <a:p>
            <a:pPr marL="914400" lvl="1" indent="-317500" algn="l" rtl="0">
              <a:spcBef>
                <a:spcPts val="0"/>
              </a:spcBef>
              <a:spcAft>
                <a:spcPts val="0"/>
              </a:spcAft>
              <a:buSzPts val="1400"/>
              <a:buChar char="○"/>
            </a:pPr>
            <a:r>
              <a:rPr lang="en" dirty="0"/>
              <a:t>Fun</a:t>
            </a:r>
            <a:endParaRPr dirty="0"/>
          </a:p>
          <a:p>
            <a:pPr marL="914400" lvl="1" indent="-317500" algn="l" rtl="0">
              <a:spcBef>
                <a:spcPts val="0"/>
              </a:spcBef>
              <a:spcAft>
                <a:spcPts val="0"/>
              </a:spcAft>
              <a:buSzPts val="1400"/>
              <a:buChar char="○"/>
            </a:pPr>
            <a:r>
              <a:rPr lang="en" dirty="0"/>
              <a:t>Watching the world burn</a:t>
            </a:r>
            <a:endParaRPr dirty="0"/>
          </a:p>
        </p:txBody>
      </p:sp>
      <p:pic>
        <p:nvPicPr>
          <p:cNvPr id="429" name="Google Shape;429;p53"/>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430" name="Google Shape;430;p53"/>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431" name="Google Shape;431;p53"/>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432" name="Google Shape;432;p53"/>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433" name="Google Shape;4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39" name="Google Shape;439;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Personal security</a:t>
            </a:r>
            <a:endParaRPr sz="2000" dirty="0"/>
          </a:p>
          <a:p>
            <a:pPr marL="457200" lvl="0" indent="-342900" algn="l" rtl="0">
              <a:spcBef>
                <a:spcPts val="0"/>
              </a:spcBef>
              <a:spcAft>
                <a:spcPts val="0"/>
              </a:spcAft>
              <a:buSzPts val="1800"/>
              <a:buChar char="●"/>
            </a:pPr>
            <a:r>
              <a:rPr lang="en" sz="2000" dirty="0"/>
              <a:t>Who and why might someone attack </a:t>
            </a:r>
            <a:r>
              <a:rPr lang="en" sz="2000" i="1" dirty="0"/>
              <a:t>you</a:t>
            </a:r>
            <a:r>
              <a:rPr lang="en" sz="2000" dirty="0"/>
              <a:t>?</a:t>
            </a:r>
            <a:endParaRPr sz="2000" dirty="0"/>
          </a:p>
          <a:p>
            <a:pPr marL="914400" lvl="1" indent="-317500" algn="l" rtl="0">
              <a:spcBef>
                <a:spcPts val="0"/>
              </a:spcBef>
              <a:spcAft>
                <a:spcPts val="0"/>
              </a:spcAft>
              <a:buSzPts val="1400"/>
              <a:buChar char="○"/>
            </a:pPr>
            <a:r>
              <a:rPr lang="en" sz="1600" dirty="0"/>
              <a:t>Criminals might attack you for money</a:t>
            </a:r>
            <a:endParaRPr sz="1600" dirty="0"/>
          </a:p>
          <a:p>
            <a:pPr marL="914400" lvl="1" indent="-317500" algn="l" rtl="0">
              <a:spcBef>
                <a:spcPts val="0"/>
              </a:spcBef>
              <a:spcAft>
                <a:spcPts val="0"/>
              </a:spcAft>
              <a:buSzPts val="1400"/>
              <a:buChar char="○"/>
            </a:pPr>
            <a:r>
              <a:rPr lang="en" sz="1600" dirty="0"/>
              <a:t>Teenagers might attack you for laughs or to win online games</a:t>
            </a:r>
            <a:endParaRPr sz="1600" dirty="0"/>
          </a:p>
          <a:p>
            <a:pPr marL="914400" lvl="1" indent="-317500" algn="l" rtl="0">
              <a:spcBef>
                <a:spcPts val="0"/>
              </a:spcBef>
              <a:spcAft>
                <a:spcPts val="0"/>
              </a:spcAft>
              <a:buSzPts val="1400"/>
              <a:buChar char="○"/>
            </a:pPr>
            <a:r>
              <a:rPr lang="en" sz="1600" dirty="0"/>
              <a:t>Governments might spy on you to collect intelligence</a:t>
            </a:r>
            <a:endParaRPr sz="1600" dirty="0"/>
          </a:p>
          <a:p>
            <a:pPr marL="914400" lvl="1" indent="-317500" algn="l" rtl="0">
              <a:spcBef>
                <a:spcPts val="0"/>
              </a:spcBef>
              <a:spcAft>
                <a:spcPts val="0"/>
              </a:spcAft>
              <a:buSzPts val="1400"/>
              <a:buChar char="○"/>
            </a:pPr>
            <a:r>
              <a:rPr lang="en" sz="1600" dirty="0"/>
              <a:t>Intimate partners might spy on you</a:t>
            </a:r>
            <a:endParaRPr sz="1600" dirty="0"/>
          </a:p>
          <a:p>
            <a:pPr marL="1371600" lvl="2" indent="-317500" algn="l" rtl="0">
              <a:spcBef>
                <a:spcPts val="0"/>
              </a:spcBef>
              <a:spcAft>
                <a:spcPts val="0"/>
              </a:spcAft>
              <a:buSzPts val="1400"/>
              <a:buChar char="■"/>
            </a:pPr>
            <a:r>
              <a:rPr lang="en" sz="1600" dirty="0"/>
              <a:t>This is a surprisingly dangerous threat model!</a:t>
            </a:r>
            <a:endParaRPr sz="1600" dirty="0"/>
          </a:p>
        </p:txBody>
      </p:sp>
      <p:sp>
        <p:nvSpPr>
          <p:cNvPr id="440" name="Google Shape;4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US" dirty="0"/>
              <a:t>Who Am I? Professor Xiang (</a:t>
            </a:r>
            <a:r>
              <a:rPr lang="en-US" dirty="0" err="1"/>
              <a:t>shaang</a:t>
            </a:r>
            <a:r>
              <a:rPr lang="en-US" dirty="0"/>
              <a:t>) (he/him)</a:t>
            </a: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6" name="Google Shape;86;p18"/>
          <p:cNvSpPr txBox="1">
            <a:spLocks noGrp="1"/>
          </p:cNvSpPr>
          <p:nvPr>
            <p:ph type="body" idx="1"/>
          </p:nvPr>
        </p:nvSpPr>
        <p:spPr>
          <a:xfrm>
            <a:off x="198499" y="1246825"/>
            <a:ext cx="8686793" cy="3809992"/>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sz="2000" dirty="0"/>
              <a:t>Did my undergrad in China</a:t>
            </a:r>
            <a:endParaRPr sz="2000" dirty="0"/>
          </a:p>
          <a:p>
            <a:pPr marL="914400" lvl="1" indent="-317500" algn="l" rtl="0">
              <a:lnSpc>
                <a:spcPct val="130000"/>
              </a:lnSpc>
              <a:spcBef>
                <a:spcPts val="0"/>
              </a:spcBef>
              <a:spcAft>
                <a:spcPts val="0"/>
              </a:spcAft>
              <a:buSzPts val="1400"/>
              <a:buChar char="○"/>
            </a:pPr>
            <a:r>
              <a:rPr lang="en-US" dirty="0"/>
              <a:t>Electronic Engineering </a:t>
            </a:r>
            <a:endParaRPr dirty="0"/>
          </a:p>
          <a:p>
            <a:pPr marL="457200" lvl="0" indent="-342900" algn="l" rtl="0">
              <a:lnSpc>
                <a:spcPct val="130000"/>
              </a:lnSpc>
              <a:spcBef>
                <a:spcPts val="0"/>
              </a:spcBef>
              <a:spcAft>
                <a:spcPts val="0"/>
              </a:spcAft>
              <a:buSzPts val="1800"/>
              <a:buChar char="●"/>
            </a:pPr>
            <a:r>
              <a:rPr lang="en" sz="2000" dirty="0"/>
              <a:t>Did a PhD at </a:t>
            </a:r>
            <a:r>
              <a:rPr lang="en-US" sz="2000" dirty="0"/>
              <a:t>University of Virginia (UVa)</a:t>
            </a:r>
            <a:endParaRPr sz="2000" dirty="0"/>
          </a:p>
          <a:p>
            <a:pPr marL="914400" lvl="1" indent="-317500" algn="l" rtl="0">
              <a:lnSpc>
                <a:spcPct val="130000"/>
              </a:lnSpc>
              <a:spcBef>
                <a:spcPts val="0"/>
              </a:spcBef>
              <a:spcAft>
                <a:spcPts val="0"/>
              </a:spcAft>
              <a:buSzPts val="1400"/>
              <a:buChar char="○"/>
            </a:pPr>
            <a:r>
              <a:rPr lang="en" dirty="0"/>
              <a:t>Research focus: formal methods; dependability</a:t>
            </a:r>
            <a:endParaRPr dirty="0"/>
          </a:p>
          <a:p>
            <a:pPr marL="914400" lvl="1" indent="-317500" algn="l" rtl="0">
              <a:lnSpc>
                <a:spcPct val="130000"/>
              </a:lnSpc>
              <a:spcBef>
                <a:spcPts val="0"/>
              </a:spcBef>
              <a:spcAft>
                <a:spcPts val="0"/>
              </a:spcAft>
              <a:buSzPts val="1400"/>
              <a:buChar char="○"/>
            </a:pPr>
            <a:r>
              <a:rPr lang="en" dirty="0"/>
              <a:t>Advisors: John Knight</a:t>
            </a:r>
          </a:p>
          <a:p>
            <a:pPr lvl="0">
              <a:lnSpc>
                <a:spcPct val="130000"/>
              </a:lnSpc>
            </a:pPr>
            <a:r>
              <a:rPr lang="en-US" sz="2000" dirty="0"/>
              <a:t>Did a 5 year Postdoc at Harvard University</a:t>
            </a:r>
          </a:p>
          <a:p>
            <a:pPr lvl="1">
              <a:lnSpc>
                <a:spcPct val="130000"/>
              </a:lnSpc>
            </a:pPr>
            <a:r>
              <a:rPr lang="en-US" dirty="0"/>
              <a:t>Research focus: formal methods for security; information flow analysis, Cyber-physical systems</a:t>
            </a:r>
          </a:p>
          <a:p>
            <a:pPr lvl="1">
              <a:lnSpc>
                <a:spcPct val="130000"/>
              </a:lnSpc>
            </a:pPr>
            <a:r>
              <a:rPr lang="en-US" dirty="0"/>
              <a:t>Advisors: Stephen Chong</a:t>
            </a:r>
            <a:endParaRPr dirty="0"/>
          </a:p>
          <a:p>
            <a:pPr marL="457200" lvl="0" indent="-342900" algn="l" rtl="0">
              <a:lnSpc>
                <a:spcPct val="130000"/>
              </a:lnSpc>
              <a:spcBef>
                <a:spcPts val="0"/>
              </a:spcBef>
              <a:spcAft>
                <a:spcPts val="0"/>
              </a:spcAft>
              <a:buSzPts val="1800"/>
              <a:buChar char="●"/>
            </a:pPr>
            <a:r>
              <a:rPr lang="en" sz="2000" dirty="0"/>
              <a:t>First-year assistant professor in SIS</a:t>
            </a:r>
            <a:endParaRPr sz="2000" dirty="0"/>
          </a:p>
          <a:p>
            <a:pPr marL="914400" lvl="1" indent="-317500" algn="l" rtl="0">
              <a:lnSpc>
                <a:spcPct val="130000"/>
              </a:lnSpc>
              <a:spcBef>
                <a:spcPts val="0"/>
              </a:spcBef>
              <a:spcAft>
                <a:spcPts val="0"/>
              </a:spcAft>
              <a:buSzPts val="1400"/>
              <a:buChar char="○"/>
            </a:pPr>
            <a:r>
              <a:rPr lang="en" dirty="0"/>
              <a:t>First time teaching a complete class, so your feedback/advice/complaints are appreciated!</a:t>
            </a:r>
            <a:endParaRPr dirty="0"/>
          </a:p>
          <a:p>
            <a:pPr>
              <a:lnSpc>
                <a:spcPct val="130000"/>
              </a:lnSpc>
            </a:pPr>
            <a:r>
              <a:rPr lang="en" sz="1900" dirty="0"/>
              <a:t>Feel free to call me “Jian” (</a:t>
            </a:r>
            <a:r>
              <a:rPr lang="en-US" dirty="0" err="1"/>
              <a:t>jee·en</a:t>
            </a:r>
            <a:r>
              <a:rPr lang="en" sz="1900" dirty="0"/>
              <a:t>)!</a:t>
            </a:r>
            <a:endParaRPr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National Security Agency (NSA)</a:t>
            </a:r>
            <a:endParaRPr/>
          </a:p>
        </p:txBody>
      </p:sp>
      <p:sp>
        <p:nvSpPr>
          <p:cNvPr id="446" name="Google Shape;446;p55"/>
          <p:cNvSpPr txBox="1">
            <a:spLocks noGrp="1"/>
          </p:cNvSpPr>
          <p:nvPr>
            <p:ph type="body" idx="1"/>
          </p:nvPr>
        </p:nvSpPr>
        <p:spPr>
          <a:xfrm>
            <a:off x="198499" y="1246825"/>
            <a:ext cx="867949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Stated purpose: To collect information to protect US national security</a:t>
            </a:r>
            <a:endParaRPr sz="2000" dirty="0"/>
          </a:p>
          <a:p>
            <a:pPr marL="457200" lvl="0" indent="-342900" algn="l" rtl="0">
              <a:spcBef>
                <a:spcPts val="0"/>
              </a:spcBef>
              <a:spcAft>
                <a:spcPts val="0"/>
              </a:spcAft>
              <a:buSzPts val="1800"/>
              <a:buChar char="●"/>
            </a:pPr>
            <a:r>
              <a:rPr lang="en" sz="2000" dirty="0"/>
              <a:t>Since its founding in 1952, the NSA has:</a:t>
            </a:r>
            <a:endParaRPr sz="2000" dirty="0"/>
          </a:p>
          <a:p>
            <a:pPr marL="914400" lvl="1" indent="-317500" algn="l" rtl="0">
              <a:spcBef>
                <a:spcPts val="0"/>
              </a:spcBef>
              <a:spcAft>
                <a:spcPts val="0"/>
              </a:spcAft>
              <a:buSzPts val="1400"/>
              <a:buChar char="○"/>
            </a:pPr>
            <a:r>
              <a:rPr lang="en" sz="1600" dirty="0"/>
              <a:t>Decoded secret enemy communications in wars</a:t>
            </a:r>
            <a:endParaRPr sz="1600" dirty="0"/>
          </a:p>
          <a:p>
            <a:pPr marL="914400" lvl="1" indent="-317500" algn="l" rtl="0">
              <a:spcBef>
                <a:spcPts val="0"/>
              </a:spcBef>
              <a:spcAft>
                <a:spcPts val="0"/>
              </a:spcAft>
              <a:buSzPts val="1400"/>
              <a:buChar char="○"/>
            </a:pPr>
            <a:r>
              <a:rPr lang="en" sz="1600" dirty="0"/>
              <a:t>Spied on people in the US and other countries (sometimes legally, sometimes illegally)</a:t>
            </a:r>
            <a:endParaRPr sz="1600" dirty="0"/>
          </a:p>
          <a:p>
            <a:pPr marL="914400" lvl="1" indent="-317500" algn="l" rtl="0">
              <a:spcBef>
                <a:spcPts val="0"/>
              </a:spcBef>
              <a:spcAft>
                <a:spcPts val="0"/>
              </a:spcAft>
              <a:buSzPts val="1400"/>
              <a:buChar char="○"/>
            </a:pPr>
            <a:r>
              <a:rPr lang="en" sz="1600" dirty="0"/>
              <a:t>Participated in security research and helped develop security standards</a:t>
            </a:r>
            <a:endParaRPr sz="1600" dirty="0"/>
          </a:p>
          <a:p>
            <a:pPr marL="914400" lvl="1" indent="-317500" algn="l" rtl="0">
              <a:spcBef>
                <a:spcPts val="0"/>
              </a:spcBef>
              <a:spcAft>
                <a:spcPts val="0"/>
              </a:spcAft>
              <a:buSzPts val="1400"/>
              <a:buChar char="○"/>
            </a:pPr>
            <a:r>
              <a:rPr lang="en" sz="1600" dirty="0"/>
              <a:t>Developed secret techniques for surveillance and cyberattacks</a:t>
            </a:r>
            <a:endParaRPr sz="1600" dirty="0"/>
          </a:p>
          <a:p>
            <a:pPr marL="457200" lvl="0" indent="-342900" algn="l" rtl="0">
              <a:spcBef>
                <a:spcPts val="0"/>
              </a:spcBef>
              <a:spcAft>
                <a:spcPts val="0"/>
              </a:spcAft>
              <a:buSzPts val="1800"/>
              <a:buChar char="●"/>
            </a:pPr>
            <a:r>
              <a:rPr lang="en" sz="2000" dirty="0"/>
              <a:t>For better or worse, the NSA are an essential part of computer security</a:t>
            </a:r>
          </a:p>
          <a:p>
            <a:pPr marL="914400" lvl="1" indent="-317500" algn="l" rtl="0">
              <a:spcBef>
                <a:spcPts val="0"/>
              </a:spcBef>
              <a:spcAft>
                <a:spcPts val="0"/>
              </a:spcAft>
              <a:buSzPts val="1400"/>
              <a:buChar char="○"/>
            </a:pPr>
            <a:r>
              <a:rPr lang="en" sz="1600" dirty="0"/>
              <a:t>We may see many stories with the NSA this semester</a:t>
            </a:r>
            <a:endParaRPr sz="1600" dirty="0"/>
          </a:p>
        </p:txBody>
      </p:sp>
      <p:sp>
        <p:nvSpPr>
          <p:cNvPr id="447" name="Google Shape;447;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Common Assumptions for Attackers</a:t>
            </a:r>
            <a:endParaRPr/>
          </a:p>
        </p:txBody>
      </p:sp>
      <p:sp>
        <p:nvSpPr>
          <p:cNvPr id="453" name="Google Shape;453;p5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Assume the attacker…</a:t>
            </a:r>
            <a:endParaRPr sz="2000" dirty="0"/>
          </a:p>
          <a:p>
            <a:pPr marL="914400" lvl="1" indent="-317500" algn="l" rtl="0">
              <a:spcBef>
                <a:spcPts val="0"/>
              </a:spcBef>
              <a:spcAft>
                <a:spcPts val="0"/>
              </a:spcAft>
              <a:buSzPts val="1400"/>
              <a:buChar char="○"/>
            </a:pPr>
            <a:r>
              <a:rPr lang="en" sz="1600" dirty="0"/>
              <a:t>Can interact with systems without notice</a:t>
            </a:r>
            <a:endParaRPr sz="1600" dirty="0"/>
          </a:p>
          <a:p>
            <a:pPr marL="914400" lvl="1" indent="-317500" algn="l" rtl="0">
              <a:spcBef>
                <a:spcPts val="0"/>
              </a:spcBef>
              <a:spcAft>
                <a:spcPts val="0"/>
              </a:spcAft>
              <a:buSzPts val="1400"/>
              <a:buChar char="○"/>
            </a:pPr>
            <a:r>
              <a:rPr lang="en" sz="1600" dirty="0"/>
              <a:t>Knows general information about systems (operating systems, vulnerabilities in software, usually patterns of activity, etc.)</a:t>
            </a:r>
            <a:endParaRPr sz="1600" dirty="0"/>
          </a:p>
          <a:p>
            <a:pPr marL="914400" lvl="1" indent="-317500" algn="l" rtl="0">
              <a:spcBef>
                <a:spcPts val="0"/>
              </a:spcBef>
              <a:spcAft>
                <a:spcPts val="0"/>
              </a:spcAft>
              <a:buSzPts val="1400"/>
              <a:buChar char="○"/>
            </a:pPr>
            <a:r>
              <a:rPr lang="en" sz="1600" dirty="0"/>
              <a:t>Can get lucky</a:t>
            </a:r>
            <a:endParaRPr sz="1600" dirty="0"/>
          </a:p>
          <a:p>
            <a:pPr marL="1371600" lvl="2" indent="-317500" algn="l" rtl="0">
              <a:spcBef>
                <a:spcPts val="0"/>
              </a:spcBef>
              <a:spcAft>
                <a:spcPts val="0"/>
              </a:spcAft>
              <a:buSzPts val="1400"/>
              <a:buChar char="■"/>
            </a:pPr>
            <a:r>
              <a:rPr lang="en" sz="1600" dirty="0"/>
              <a:t>If an attack only succeeds 1/1,000,000 times, the attacker will try 1,000,000 times!</a:t>
            </a:r>
            <a:endParaRPr sz="1600" dirty="0"/>
          </a:p>
          <a:p>
            <a:pPr marL="914400" lvl="1" indent="-317500" algn="l" rtl="0">
              <a:spcBef>
                <a:spcPts val="0"/>
              </a:spcBef>
              <a:spcAft>
                <a:spcPts val="0"/>
              </a:spcAft>
              <a:buSzPts val="1400"/>
              <a:buChar char="○"/>
            </a:pPr>
            <a:r>
              <a:rPr lang="en" sz="1600" dirty="0"/>
              <a:t>May coordinate complex attacks across different systems</a:t>
            </a:r>
            <a:endParaRPr sz="1600" dirty="0"/>
          </a:p>
          <a:p>
            <a:pPr marL="914400" lvl="1" indent="-317500" algn="l" rtl="0">
              <a:spcBef>
                <a:spcPts val="0"/>
              </a:spcBef>
              <a:spcAft>
                <a:spcPts val="0"/>
              </a:spcAft>
              <a:buSzPts val="1400"/>
              <a:buChar char="○"/>
            </a:pPr>
            <a:r>
              <a:rPr lang="en" sz="1600" dirty="0"/>
              <a:t>Has the resources required to mount the attack</a:t>
            </a:r>
            <a:endParaRPr sz="1600" dirty="0"/>
          </a:p>
          <a:p>
            <a:pPr marL="1371600" lvl="2" indent="-317500" algn="l" rtl="0">
              <a:spcBef>
                <a:spcPts val="0"/>
              </a:spcBef>
              <a:spcAft>
                <a:spcPts val="0"/>
              </a:spcAft>
              <a:buSzPts val="1400"/>
              <a:buChar char="■"/>
            </a:pPr>
            <a:r>
              <a:rPr lang="en" sz="1600" dirty="0"/>
              <a:t>This can be tricky depending on who your threat model is</a:t>
            </a:r>
            <a:endParaRPr sz="1600" dirty="0"/>
          </a:p>
          <a:p>
            <a:pPr marL="914400" lvl="1" indent="-317500" algn="l" rtl="0">
              <a:spcBef>
                <a:spcPts val="0"/>
              </a:spcBef>
              <a:spcAft>
                <a:spcPts val="0"/>
              </a:spcAft>
              <a:buSzPts val="1400"/>
              <a:buChar char="○"/>
            </a:pPr>
            <a:r>
              <a:rPr lang="en" sz="1600" dirty="0"/>
              <a:t>Can and will obtain privileges if possible</a:t>
            </a:r>
            <a:endParaRPr sz="1600" dirty="0"/>
          </a:p>
        </p:txBody>
      </p:sp>
      <p:sp>
        <p:nvSpPr>
          <p:cNvPr id="454" name="Google Shape;4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Trusted Computing Base</a:t>
            </a:r>
            <a:endParaRPr dirty="0"/>
          </a:p>
        </p:txBody>
      </p:sp>
      <p:sp>
        <p:nvSpPr>
          <p:cNvPr id="460" name="Google Shape;460;p5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Trusted computing base (TCB)</a:t>
            </a:r>
            <a:r>
              <a:rPr lang="en" sz="2000" dirty="0"/>
              <a:t>: The components of a system that security relies upon</a:t>
            </a:r>
            <a:endParaRPr sz="2000" dirty="0"/>
          </a:p>
          <a:p>
            <a:pPr marL="457200" lvl="0" indent="-342900" algn="l" rtl="0">
              <a:spcBef>
                <a:spcPts val="0"/>
              </a:spcBef>
              <a:spcAft>
                <a:spcPts val="0"/>
              </a:spcAft>
              <a:buSzPts val="1800"/>
              <a:buChar char="●"/>
            </a:pPr>
            <a:r>
              <a:rPr lang="en" sz="2000" dirty="0"/>
              <a:t>Properties of the TCB:</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457200" lvl="0" indent="-342900" algn="l" rtl="0">
              <a:spcBef>
                <a:spcPts val="0"/>
              </a:spcBef>
              <a:spcAft>
                <a:spcPts val="0"/>
              </a:spcAft>
              <a:buSzPts val="1800"/>
              <a:buChar char="●"/>
            </a:pPr>
            <a:r>
              <a:rPr lang="en" sz="2000" dirty="0"/>
              <a:t>Generally made to be as small as possible</a:t>
            </a:r>
            <a:endParaRPr sz="2000" dirty="0"/>
          </a:p>
          <a:p>
            <a:pPr marL="914400" lvl="1" indent="-317500" algn="l" rtl="0">
              <a:spcBef>
                <a:spcPts val="0"/>
              </a:spcBef>
              <a:spcAft>
                <a:spcPts val="0"/>
              </a:spcAft>
              <a:buSzPts val="1400"/>
              <a:buChar char="○"/>
            </a:pPr>
            <a:r>
              <a:rPr lang="en" sz="1600" dirty="0"/>
              <a:t>A smaller, simpler TCB is easier to write and audit.</a:t>
            </a:r>
            <a:endParaRPr sz="1600" dirty="0"/>
          </a:p>
          <a:p>
            <a:pPr marL="914400" lvl="1" indent="-317500" algn="l" rtl="0">
              <a:spcBef>
                <a:spcPts val="0"/>
              </a:spcBef>
              <a:spcAft>
                <a:spcPts val="0"/>
              </a:spcAft>
              <a:buSzPts val="1400"/>
              <a:buChar char="○"/>
            </a:pPr>
            <a:r>
              <a:rPr lang="en" sz="1600" b="1" dirty="0"/>
              <a:t>KISS principle</a:t>
            </a:r>
            <a:r>
              <a:rPr lang="en" sz="1600" dirty="0"/>
              <a:t>: Keep It Simple, Stupid</a:t>
            </a:r>
            <a:endParaRPr sz="1600" dirty="0"/>
          </a:p>
        </p:txBody>
      </p:sp>
      <p:sp>
        <p:nvSpPr>
          <p:cNvPr id="461" name="Google Shape;4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Human Factors</a:t>
            </a:r>
            <a:endParaRPr/>
          </a:p>
        </p:txBody>
      </p:sp>
      <p:sp>
        <p:nvSpPr>
          <p:cNvPr id="467" name="Google Shape;4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72"/>
        <p:cNvGrpSpPr/>
        <p:nvPr/>
      </p:nvGrpSpPr>
      <p:grpSpPr>
        <a:xfrm>
          <a:off x="0" y="0"/>
          <a:ext cx="0" cy="0"/>
          <a:chOff x="0" y="0"/>
          <a:chExt cx="0" cy="0"/>
        </a:xfrm>
      </p:grpSpPr>
      <p:sp>
        <p:nvSpPr>
          <p:cNvPr id="473" name="Google Shape;473;p5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74" name="Google Shape;47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475" name="Google Shape;475;p59"/>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476" name="Google Shape;476;p59"/>
          <p:cNvSpPr txBox="1"/>
          <p:nvPr/>
        </p:nvSpPr>
        <p:spPr>
          <a:xfrm>
            <a:off x="2726175" y="2091275"/>
            <a:ext cx="43227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When you send information to the Internet, it might be possible for others to see that information. Do you want to continue?</a:t>
            </a:r>
            <a:endParaRPr sz="1700"/>
          </a:p>
        </p:txBody>
      </p:sp>
      <p:sp>
        <p:nvSpPr>
          <p:cNvPr id="477" name="Google Shape;477;p59"/>
          <p:cNvSpPr txBox="1"/>
          <p:nvPr/>
        </p:nvSpPr>
        <p:spPr>
          <a:xfrm>
            <a:off x="3107175" y="3358050"/>
            <a:ext cx="411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In the future, do not show this message.</a:t>
            </a:r>
            <a:endParaRPr sz="1700"/>
          </a:p>
        </p:txBody>
      </p:sp>
      <p:sp>
        <p:nvSpPr>
          <p:cNvPr id="478" name="Google Shape;478;p59"/>
          <p:cNvSpPr txBox="1"/>
          <p:nvPr/>
        </p:nvSpPr>
        <p:spPr>
          <a:xfrm>
            <a:off x="3830625" y="3863275"/>
            <a:ext cx="105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Yes</a:t>
            </a:r>
            <a:endParaRPr sz="1700"/>
          </a:p>
        </p:txBody>
      </p:sp>
      <p:sp>
        <p:nvSpPr>
          <p:cNvPr id="479" name="Google Shape;479;p59"/>
          <p:cNvSpPr txBox="1"/>
          <p:nvPr/>
        </p:nvSpPr>
        <p:spPr>
          <a:xfrm>
            <a:off x="5716125" y="3863275"/>
            <a:ext cx="1087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No</a:t>
            </a:r>
            <a:endParaRPr sz="1700"/>
          </a:p>
        </p:txBody>
      </p:sp>
      <p:pic>
        <p:nvPicPr>
          <p:cNvPr id="480" name="Google Shape;480;p59"/>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485" name="Google Shape;485;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86" name="Google Shape;486;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487" name="Google Shape;487;p60"/>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488" name="Google Shape;488;p60"/>
          <p:cNvSpPr txBox="1"/>
          <p:nvPr/>
        </p:nvSpPr>
        <p:spPr>
          <a:xfrm>
            <a:off x="2726175" y="2091275"/>
            <a:ext cx="43110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000000"/>
                </a:solidFill>
              </a:rPr>
              <a:t>When you see a dialog box like this, click ‘Yes’ to make it go away. If available, click the checkbox first to avoid being bothered by it again.</a:t>
            </a:r>
            <a:endParaRPr sz="1700"/>
          </a:p>
        </p:txBody>
      </p:sp>
      <p:sp>
        <p:nvSpPr>
          <p:cNvPr id="489" name="Google Shape;489;p60"/>
          <p:cNvSpPr txBox="1"/>
          <p:nvPr/>
        </p:nvSpPr>
        <p:spPr>
          <a:xfrm>
            <a:off x="3830625" y="3863275"/>
            <a:ext cx="105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Yes</a:t>
            </a:r>
            <a:endParaRPr sz="1700"/>
          </a:p>
        </p:txBody>
      </p:sp>
      <p:sp>
        <p:nvSpPr>
          <p:cNvPr id="490" name="Google Shape;490;p60"/>
          <p:cNvSpPr txBox="1"/>
          <p:nvPr/>
        </p:nvSpPr>
        <p:spPr>
          <a:xfrm>
            <a:off x="5716125" y="3863275"/>
            <a:ext cx="1087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No</a:t>
            </a:r>
            <a:endParaRPr sz="1700"/>
          </a:p>
        </p:txBody>
      </p:sp>
      <p:sp>
        <p:nvSpPr>
          <p:cNvPr id="491" name="Google Shape;491;p60"/>
          <p:cNvSpPr txBox="1"/>
          <p:nvPr/>
        </p:nvSpPr>
        <p:spPr>
          <a:xfrm>
            <a:off x="3107175" y="3358050"/>
            <a:ext cx="411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In the future, do not show this message.</a:t>
            </a:r>
            <a:endParaRPr sz="1700"/>
          </a:p>
        </p:txBody>
      </p:sp>
      <p:pic>
        <p:nvPicPr>
          <p:cNvPr id="492" name="Google Shape;492;p60"/>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96"/>
        <p:cNvGrpSpPr/>
        <p:nvPr/>
      </p:nvGrpSpPr>
      <p:grpSpPr>
        <a:xfrm>
          <a:off x="0" y="0"/>
          <a:ext cx="0" cy="0"/>
          <a:chOff x="0" y="0"/>
          <a:chExt cx="0" cy="0"/>
        </a:xfrm>
      </p:grpSpPr>
      <p:sp>
        <p:nvSpPr>
          <p:cNvPr id="497" name="Google Shape;497;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98" name="Google Shape;498;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499" name="Google Shape;499;p61"/>
          <p:cNvPicPr preferRelativeResize="0"/>
          <p:nvPr/>
        </p:nvPicPr>
        <p:blipFill>
          <a:blip r:embed="rId3">
            <a:alphaModFix/>
          </a:blip>
          <a:stretch>
            <a:fillRect/>
          </a:stretch>
        </p:blipFill>
        <p:spPr>
          <a:xfrm>
            <a:off x="1323975" y="1180375"/>
            <a:ext cx="6496050" cy="3543300"/>
          </a:xfrm>
          <a:prstGeom prst="rect">
            <a:avLst/>
          </a:prstGeom>
          <a:noFill/>
          <a:ln>
            <a:noFill/>
          </a:ln>
        </p:spPr>
      </p:pic>
      <p:pic>
        <p:nvPicPr>
          <p:cNvPr id="500" name="Google Shape;500;p61"/>
          <p:cNvPicPr preferRelativeResize="0"/>
          <p:nvPr/>
        </p:nvPicPr>
        <p:blipFill rotWithShape="1">
          <a:blip r:embed="rId3">
            <a:alphaModFix/>
          </a:blip>
          <a:srcRect l="64321" t="87332" r="23071" b="2760"/>
          <a:stretch/>
        </p:blipFill>
        <p:spPr>
          <a:xfrm>
            <a:off x="1823425" y="3327975"/>
            <a:ext cx="918373" cy="393600"/>
          </a:xfrm>
          <a:prstGeom prst="rect">
            <a:avLst/>
          </a:prstGeom>
          <a:noFill/>
          <a:ln>
            <a:noFill/>
          </a:ln>
        </p:spPr>
      </p:pic>
      <p:pic>
        <p:nvPicPr>
          <p:cNvPr id="501" name="Google Shape;501;p61"/>
          <p:cNvPicPr preferRelativeResize="0"/>
          <p:nvPr/>
        </p:nvPicPr>
        <p:blipFill rotWithShape="1">
          <a:blip r:embed="rId3">
            <a:alphaModFix/>
          </a:blip>
          <a:srcRect l="67581" t="87332" r="26275" b="2760"/>
          <a:stretch/>
        </p:blipFill>
        <p:spPr>
          <a:xfrm>
            <a:off x="2522900" y="3327975"/>
            <a:ext cx="447499" cy="393600"/>
          </a:xfrm>
          <a:prstGeom prst="rect">
            <a:avLst/>
          </a:prstGeom>
          <a:noFill/>
          <a:ln>
            <a:noFill/>
          </a:ln>
        </p:spPr>
      </p:pic>
      <p:pic>
        <p:nvPicPr>
          <p:cNvPr id="502" name="Google Shape;502;p61"/>
          <p:cNvPicPr preferRelativeResize="0"/>
          <p:nvPr/>
        </p:nvPicPr>
        <p:blipFill rotWithShape="1">
          <a:blip r:embed="rId3">
            <a:alphaModFix/>
          </a:blip>
          <a:srcRect l="67581" t="87332" r="26275" b="2760"/>
          <a:stretch/>
        </p:blipFill>
        <p:spPr>
          <a:xfrm>
            <a:off x="2903900" y="3327975"/>
            <a:ext cx="447499" cy="393600"/>
          </a:xfrm>
          <a:prstGeom prst="rect">
            <a:avLst/>
          </a:prstGeom>
          <a:noFill/>
          <a:ln>
            <a:noFill/>
          </a:ln>
        </p:spPr>
      </p:pic>
      <p:pic>
        <p:nvPicPr>
          <p:cNvPr id="503" name="Google Shape;503;p61"/>
          <p:cNvPicPr preferRelativeResize="0"/>
          <p:nvPr/>
        </p:nvPicPr>
        <p:blipFill rotWithShape="1">
          <a:blip r:embed="rId3">
            <a:alphaModFix/>
          </a:blip>
          <a:srcRect l="67581" t="87332" r="24352" b="2760"/>
          <a:stretch/>
        </p:blipFill>
        <p:spPr>
          <a:xfrm>
            <a:off x="2827700" y="3327975"/>
            <a:ext cx="587575" cy="393600"/>
          </a:xfrm>
          <a:prstGeom prst="rect">
            <a:avLst/>
          </a:prstGeom>
          <a:noFill/>
          <a:ln>
            <a:noFill/>
          </a:ln>
        </p:spPr>
      </p:pic>
      <p:sp>
        <p:nvSpPr>
          <p:cNvPr id="504" name="Google Shape;504;p61"/>
          <p:cNvSpPr txBox="1"/>
          <p:nvPr/>
        </p:nvSpPr>
        <p:spPr>
          <a:xfrm>
            <a:off x="1959050" y="3355425"/>
            <a:ext cx="146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Examine Certificate...</a:t>
            </a:r>
            <a:endParaRPr sz="1000"/>
          </a:p>
        </p:txBody>
      </p:sp>
      <p:sp>
        <p:nvSpPr>
          <p:cNvPr id="505" name="Google Shape;505;p61"/>
          <p:cNvSpPr txBox="1"/>
          <p:nvPr/>
        </p:nvSpPr>
        <p:spPr>
          <a:xfrm>
            <a:off x="2053850" y="3672500"/>
            <a:ext cx="433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Accept this certificate permanently</a:t>
            </a:r>
            <a:endParaRPr sz="1000"/>
          </a:p>
          <a:p>
            <a:pPr marL="0" lvl="0" indent="0" algn="l" rtl="0">
              <a:spcBef>
                <a:spcPts val="0"/>
              </a:spcBef>
              <a:spcAft>
                <a:spcPts val="0"/>
              </a:spcAft>
              <a:buNone/>
            </a:pPr>
            <a:r>
              <a:rPr lang="en" sz="1000"/>
              <a:t>Accept this certificate temporarily for this session</a:t>
            </a:r>
            <a:endParaRPr sz="1000"/>
          </a:p>
          <a:p>
            <a:pPr marL="0" lvl="0" indent="0" algn="l" rtl="0">
              <a:spcBef>
                <a:spcPts val="0"/>
              </a:spcBef>
              <a:spcAft>
                <a:spcPts val="0"/>
              </a:spcAft>
              <a:buNone/>
            </a:pPr>
            <a:r>
              <a:rPr lang="en" sz="1000"/>
              <a:t>Do not accept this certificate and do not connect to this Web site</a:t>
            </a:r>
            <a:endParaRPr sz="1000"/>
          </a:p>
        </p:txBody>
      </p:sp>
      <p:sp>
        <p:nvSpPr>
          <p:cNvPr id="506" name="Google Shape;506;p61"/>
          <p:cNvSpPr txBox="1"/>
          <p:nvPr/>
        </p:nvSpPr>
        <p:spPr>
          <a:xfrm>
            <a:off x="1354550" y="1161000"/>
            <a:ext cx="456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rPr>
              <a:t>Website Certified by an Unknown Authority</a:t>
            </a:r>
            <a:endParaRPr sz="1200">
              <a:solidFill>
                <a:srgbClr val="FFFFFF"/>
              </a:solidFill>
            </a:endParaRPr>
          </a:p>
        </p:txBody>
      </p:sp>
      <p:sp>
        <p:nvSpPr>
          <p:cNvPr id="507" name="Google Shape;507;p61"/>
          <p:cNvSpPr txBox="1"/>
          <p:nvPr/>
        </p:nvSpPr>
        <p:spPr>
          <a:xfrm>
            <a:off x="1882850" y="1530300"/>
            <a:ext cx="58188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Unable to verify the identity of svn.xiph.org as a trusted site.</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Possible reasons for this error:</a:t>
            </a:r>
            <a:endParaRPr sz="1000"/>
          </a:p>
          <a:p>
            <a:pPr marL="0" lvl="0" indent="0" algn="l" rtl="0">
              <a:spcBef>
                <a:spcPts val="0"/>
              </a:spcBef>
              <a:spcAft>
                <a:spcPts val="0"/>
              </a:spcAft>
              <a:buNone/>
            </a:pPr>
            <a:r>
              <a:rPr lang="en" sz="1000"/>
              <a:t>- Your browser does not recognise the Certificate Authority that issued the site’s certificate.</a:t>
            </a:r>
            <a:endParaRPr sz="1000"/>
          </a:p>
          <a:p>
            <a:pPr marL="0" lvl="0" indent="0" algn="l" rtl="0">
              <a:spcBef>
                <a:spcPts val="0"/>
              </a:spcBef>
              <a:spcAft>
                <a:spcPts val="0"/>
              </a:spcAft>
              <a:buNone/>
            </a:pPr>
            <a:r>
              <a:rPr lang="en" sz="1000"/>
              <a:t>- The site’s certificate is incomplete due to a server misconfiguration.</a:t>
            </a:r>
            <a:endParaRPr sz="1000"/>
          </a:p>
          <a:p>
            <a:pPr marL="0" lvl="0" indent="0" algn="l" rtl="0">
              <a:spcBef>
                <a:spcPts val="0"/>
              </a:spcBef>
              <a:spcAft>
                <a:spcPts val="0"/>
              </a:spcAft>
              <a:buNone/>
            </a:pPr>
            <a:r>
              <a:rPr lang="en" sz="1000"/>
              <a:t>- You are connected to a site pretending to be svn.xiph.org, possibly to obtain your confidential information.</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Please notify the site’s webmaster about this problem.</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Before accepting this certificate, you should examine this site’s certificate carefully. Are you willing to accept this certificate for the purpose of identifying the Web site svn.xiph.org?</a:t>
            </a:r>
            <a:endParaRPr sz="1000"/>
          </a:p>
        </p:txBody>
      </p:sp>
      <p:pic>
        <p:nvPicPr>
          <p:cNvPr id="508" name="Google Shape;508;p61"/>
          <p:cNvPicPr preferRelativeResize="0"/>
          <p:nvPr/>
        </p:nvPicPr>
        <p:blipFill>
          <a:blip r:embed="rId4">
            <a:alphaModFix/>
          </a:blip>
          <a:stretch>
            <a:fillRect/>
          </a:stretch>
        </p:blipFill>
        <p:spPr>
          <a:xfrm>
            <a:off x="1962225" y="3754550"/>
            <a:ext cx="166000" cy="179275"/>
          </a:xfrm>
          <a:prstGeom prst="rect">
            <a:avLst/>
          </a:prstGeom>
          <a:noFill/>
          <a:ln>
            <a:noFill/>
          </a:ln>
        </p:spPr>
      </p:pic>
      <p:pic>
        <p:nvPicPr>
          <p:cNvPr id="509" name="Google Shape;509;p61"/>
          <p:cNvPicPr preferRelativeResize="0"/>
          <p:nvPr/>
        </p:nvPicPr>
        <p:blipFill>
          <a:blip r:embed="rId5">
            <a:alphaModFix/>
          </a:blip>
          <a:stretch>
            <a:fillRect/>
          </a:stretch>
        </p:blipFill>
        <p:spPr>
          <a:xfrm>
            <a:off x="1967875" y="3928063"/>
            <a:ext cx="154700" cy="135375"/>
          </a:xfrm>
          <a:prstGeom prst="rect">
            <a:avLst/>
          </a:prstGeom>
          <a:noFill/>
          <a:ln>
            <a:noFill/>
          </a:ln>
        </p:spPr>
      </p:pic>
      <p:pic>
        <p:nvPicPr>
          <p:cNvPr id="510" name="Google Shape;510;p61"/>
          <p:cNvPicPr preferRelativeResize="0"/>
          <p:nvPr/>
        </p:nvPicPr>
        <p:blipFill>
          <a:blip r:embed="rId5">
            <a:alphaModFix/>
          </a:blip>
          <a:stretch>
            <a:fillRect/>
          </a:stretch>
        </p:blipFill>
        <p:spPr>
          <a:xfrm>
            <a:off x="1967875" y="4073338"/>
            <a:ext cx="154700" cy="135375"/>
          </a:xfrm>
          <a:prstGeom prst="rect">
            <a:avLst/>
          </a:prstGeom>
          <a:noFill/>
          <a:ln>
            <a:noFill/>
          </a:ln>
        </p:spPr>
      </p:pic>
      <p:sp>
        <p:nvSpPr>
          <p:cNvPr id="511" name="Google Shape;511;p61"/>
          <p:cNvSpPr txBox="1"/>
          <p:nvPr/>
        </p:nvSpPr>
        <p:spPr>
          <a:xfrm>
            <a:off x="5608600" y="4283850"/>
            <a:ext cx="601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OK</a:t>
            </a:r>
            <a:endParaRPr sz="1000"/>
          </a:p>
        </p:txBody>
      </p:sp>
      <p:sp>
        <p:nvSpPr>
          <p:cNvPr id="512" name="Google Shape;512;p61"/>
          <p:cNvSpPr txBox="1"/>
          <p:nvPr/>
        </p:nvSpPr>
        <p:spPr>
          <a:xfrm>
            <a:off x="6554400" y="4283850"/>
            <a:ext cx="601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Cancel</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16"/>
        <p:cNvGrpSpPr/>
        <p:nvPr/>
      </p:nvGrpSpPr>
      <p:grpSpPr>
        <a:xfrm>
          <a:off x="0" y="0"/>
          <a:ext cx="0" cy="0"/>
          <a:chOff x="0" y="0"/>
          <a:chExt cx="0" cy="0"/>
        </a:xfrm>
      </p:grpSpPr>
      <p:sp>
        <p:nvSpPr>
          <p:cNvPr id="517" name="Google Shape;517;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518" name="Google Shape;51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519" name="Google Shape;519;p62"/>
          <p:cNvPicPr preferRelativeResize="0"/>
          <p:nvPr/>
        </p:nvPicPr>
        <p:blipFill>
          <a:blip r:embed="rId3">
            <a:alphaModFix/>
          </a:blip>
          <a:stretch>
            <a:fillRect/>
          </a:stretch>
        </p:blipFill>
        <p:spPr>
          <a:xfrm>
            <a:off x="1723788" y="1296625"/>
            <a:ext cx="5696425" cy="3107148"/>
          </a:xfrm>
          <a:prstGeom prst="rect">
            <a:avLst/>
          </a:prstGeom>
          <a:noFill/>
          <a:ln>
            <a:noFill/>
          </a:ln>
        </p:spPr>
      </p:pic>
      <p:pic>
        <p:nvPicPr>
          <p:cNvPr id="520" name="Google Shape;520;p62"/>
          <p:cNvPicPr preferRelativeResize="0"/>
          <p:nvPr/>
        </p:nvPicPr>
        <p:blipFill rotWithShape="1">
          <a:blip r:embed="rId3">
            <a:alphaModFix/>
          </a:blip>
          <a:srcRect l="67581" t="87332" r="26275" b="2760"/>
          <a:stretch/>
        </p:blipFill>
        <p:spPr>
          <a:xfrm>
            <a:off x="3970700" y="3023175"/>
            <a:ext cx="447499" cy="393600"/>
          </a:xfrm>
          <a:prstGeom prst="rect">
            <a:avLst/>
          </a:prstGeom>
          <a:noFill/>
          <a:ln>
            <a:noFill/>
          </a:ln>
        </p:spPr>
      </p:pic>
      <p:pic>
        <p:nvPicPr>
          <p:cNvPr id="521" name="Google Shape;521;p62"/>
          <p:cNvPicPr preferRelativeResize="0"/>
          <p:nvPr/>
        </p:nvPicPr>
        <p:blipFill rotWithShape="1">
          <a:blip r:embed="rId3">
            <a:alphaModFix/>
          </a:blip>
          <a:srcRect l="64321" t="87332" r="23071" b="2760"/>
          <a:stretch/>
        </p:blipFill>
        <p:spPr>
          <a:xfrm>
            <a:off x="2128225" y="3023175"/>
            <a:ext cx="918373" cy="393600"/>
          </a:xfrm>
          <a:prstGeom prst="rect">
            <a:avLst/>
          </a:prstGeom>
          <a:noFill/>
          <a:ln>
            <a:noFill/>
          </a:ln>
        </p:spPr>
      </p:pic>
      <p:pic>
        <p:nvPicPr>
          <p:cNvPr id="522" name="Google Shape;522;p62"/>
          <p:cNvPicPr preferRelativeResize="0"/>
          <p:nvPr/>
        </p:nvPicPr>
        <p:blipFill rotWithShape="1">
          <a:blip r:embed="rId3">
            <a:alphaModFix/>
          </a:blip>
          <a:srcRect l="67581" t="87332" r="26275" b="2760"/>
          <a:stretch/>
        </p:blipFill>
        <p:spPr>
          <a:xfrm>
            <a:off x="2827700" y="3023175"/>
            <a:ext cx="447499" cy="393600"/>
          </a:xfrm>
          <a:prstGeom prst="rect">
            <a:avLst/>
          </a:prstGeom>
          <a:noFill/>
          <a:ln>
            <a:noFill/>
          </a:ln>
        </p:spPr>
      </p:pic>
      <p:pic>
        <p:nvPicPr>
          <p:cNvPr id="523" name="Google Shape;523;p62"/>
          <p:cNvPicPr preferRelativeResize="0"/>
          <p:nvPr/>
        </p:nvPicPr>
        <p:blipFill rotWithShape="1">
          <a:blip r:embed="rId3">
            <a:alphaModFix/>
          </a:blip>
          <a:srcRect l="67581" t="87332" r="26275" b="2760"/>
          <a:stretch/>
        </p:blipFill>
        <p:spPr>
          <a:xfrm>
            <a:off x="3208700" y="3023175"/>
            <a:ext cx="447499" cy="393600"/>
          </a:xfrm>
          <a:prstGeom prst="rect">
            <a:avLst/>
          </a:prstGeom>
          <a:noFill/>
          <a:ln>
            <a:noFill/>
          </a:ln>
        </p:spPr>
      </p:pic>
      <p:pic>
        <p:nvPicPr>
          <p:cNvPr id="524" name="Google Shape;524;p62"/>
          <p:cNvPicPr preferRelativeResize="0"/>
          <p:nvPr/>
        </p:nvPicPr>
        <p:blipFill rotWithShape="1">
          <a:blip r:embed="rId3">
            <a:alphaModFix/>
          </a:blip>
          <a:srcRect l="67581" t="87332" r="26275" b="2760"/>
          <a:stretch/>
        </p:blipFill>
        <p:spPr>
          <a:xfrm>
            <a:off x="3589700" y="3023175"/>
            <a:ext cx="447499" cy="393600"/>
          </a:xfrm>
          <a:prstGeom prst="rect">
            <a:avLst/>
          </a:prstGeom>
          <a:noFill/>
          <a:ln>
            <a:noFill/>
          </a:ln>
        </p:spPr>
      </p:pic>
      <p:pic>
        <p:nvPicPr>
          <p:cNvPr id="525" name="Google Shape;525;p62"/>
          <p:cNvPicPr preferRelativeResize="0"/>
          <p:nvPr/>
        </p:nvPicPr>
        <p:blipFill rotWithShape="1">
          <a:blip r:embed="rId3">
            <a:alphaModFix/>
          </a:blip>
          <a:srcRect l="67581" t="87332" r="24352" b="2760"/>
          <a:stretch/>
        </p:blipFill>
        <p:spPr>
          <a:xfrm>
            <a:off x="4199300" y="3023175"/>
            <a:ext cx="587575" cy="393600"/>
          </a:xfrm>
          <a:prstGeom prst="rect">
            <a:avLst/>
          </a:prstGeom>
          <a:noFill/>
          <a:ln>
            <a:noFill/>
          </a:ln>
        </p:spPr>
      </p:pic>
      <p:sp>
        <p:nvSpPr>
          <p:cNvPr id="526" name="Google Shape;526;p62"/>
          <p:cNvSpPr txBox="1"/>
          <p:nvPr/>
        </p:nvSpPr>
        <p:spPr>
          <a:xfrm>
            <a:off x="2213500" y="3035325"/>
            <a:ext cx="429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View Incomprehensible Information</a:t>
            </a:r>
            <a:endParaRPr sz="1200"/>
          </a:p>
        </p:txBody>
      </p:sp>
      <p:pic>
        <p:nvPicPr>
          <p:cNvPr id="527" name="Google Shape;527;p62"/>
          <p:cNvPicPr preferRelativeResize="0"/>
          <p:nvPr/>
        </p:nvPicPr>
        <p:blipFill>
          <a:blip r:embed="rId4">
            <a:alphaModFix/>
          </a:blip>
          <a:stretch>
            <a:fillRect/>
          </a:stretch>
        </p:blipFill>
        <p:spPr>
          <a:xfrm>
            <a:off x="2167025" y="3493875"/>
            <a:ext cx="166000" cy="179275"/>
          </a:xfrm>
          <a:prstGeom prst="rect">
            <a:avLst/>
          </a:prstGeom>
          <a:noFill/>
          <a:ln>
            <a:noFill/>
          </a:ln>
        </p:spPr>
      </p:pic>
      <p:pic>
        <p:nvPicPr>
          <p:cNvPr id="528" name="Google Shape;528;p62"/>
          <p:cNvPicPr preferRelativeResize="0"/>
          <p:nvPr/>
        </p:nvPicPr>
        <p:blipFill>
          <a:blip r:embed="rId5">
            <a:alphaModFix/>
          </a:blip>
          <a:stretch>
            <a:fillRect/>
          </a:stretch>
        </p:blipFill>
        <p:spPr>
          <a:xfrm>
            <a:off x="2172675" y="3700313"/>
            <a:ext cx="154700" cy="135375"/>
          </a:xfrm>
          <a:prstGeom prst="rect">
            <a:avLst/>
          </a:prstGeom>
          <a:noFill/>
          <a:ln>
            <a:noFill/>
          </a:ln>
        </p:spPr>
      </p:pic>
      <p:pic>
        <p:nvPicPr>
          <p:cNvPr id="529" name="Google Shape;529;p62"/>
          <p:cNvPicPr preferRelativeResize="0"/>
          <p:nvPr/>
        </p:nvPicPr>
        <p:blipFill>
          <a:blip r:embed="rId5">
            <a:alphaModFix/>
          </a:blip>
          <a:stretch>
            <a:fillRect/>
          </a:stretch>
        </p:blipFill>
        <p:spPr>
          <a:xfrm>
            <a:off x="2172675" y="3887575"/>
            <a:ext cx="154700" cy="135375"/>
          </a:xfrm>
          <a:prstGeom prst="rect">
            <a:avLst/>
          </a:prstGeom>
          <a:noFill/>
          <a:ln>
            <a:noFill/>
          </a:ln>
        </p:spPr>
      </p:pic>
      <p:sp>
        <p:nvSpPr>
          <p:cNvPr id="530" name="Google Shape;530;p62"/>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buNone/>
            </a:pPr>
            <a:r>
              <a:rPr lang="en" sz="1200" dirty="0">
                <a:solidFill>
                  <a:srgbClr val="000000"/>
                </a:solidFill>
              </a:rPr>
              <a:t>The presence of warning dialogs often represent a failure: How is the user supposed to know what to do?</a:t>
            </a:r>
            <a:br>
              <a:rPr lang="en" sz="1200" b="1" dirty="0">
                <a:solidFill>
                  <a:srgbClr val="000000"/>
                </a:solidFill>
              </a:rPr>
            </a:br>
            <a:r>
              <a:rPr lang="en" sz="1200" b="1" dirty="0">
                <a:solidFill>
                  <a:srgbClr val="000000"/>
                </a:solidFill>
              </a:rPr>
              <a:t>Takeaway</a:t>
            </a:r>
            <a:r>
              <a:rPr lang="en" sz="1200" dirty="0">
                <a:solidFill>
                  <a:srgbClr val="000000"/>
                </a:solidFill>
              </a:rPr>
              <a:t>: Consider human factors</a:t>
            </a:r>
            <a:endParaRPr sz="1200" dirty="0">
              <a:solidFill>
                <a:srgbClr val="000000"/>
              </a:solidFill>
            </a:endParaRPr>
          </a:p>
        </p:txBody>
      </p:sp>
      <p:sp>
        <p:nvSpPr>
          <p:cNvPr id="531" name="Google Shape;531;p62"/>
          <p:cNvSpPr txBox="1"/>
          <p:nvPr/>
        </p:nvSpPr>
        <p:spPr>
          <a:xfrm>
            <a:off x="2128225" y="1610163"/>
            <a:ext cx="5214000" cy="140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Unable to verify the identity of svn.xiph.org as a trusted site.</a:t>
            </a:r>
            <a:endParaRPr sz="1300"/>
          </a:p>
          <a:p>
            <a:pPr marL="0" lvl="0" indent="0" algn="l" rtl="0">
              <a:spcBef>
                <a:spcPts val="0"/>
              </a:spcBef>
              <a:spcAft>
                <a:spcPts val="0"/>
              </a:spcAft>
              <a:buNone/>
            </a:pPr>
            <a:endParaRPr sz="700"/>
          </a:p>
          <a:p>
            <a:pPr marL="0" lvl="0" indent="0" algn="l" rtl="0">
              <a:spcBef>
                <a:spcPts val="0"/>
              </a:spcBef>
              <a:spcAft>
                <a:spcPts val="0"/>
              </a:spcAft>
              <a:buNone/>
            </a:pPr>
            <a:r>
              <a:rPr lang="en" sz="1300"/>
              <a:t>Blah blah </a:t>
            </a:r>
            <a:r>
              <a:rPr lang="en" sz="1300">
                <a:solidFill>
                  <a:srgbClr val="000000"/>
                </a:solidFill>
              </a:rPr>
              <a:t>geekspeak geekspeak geekspeak.</a:t>
            </a:r>
            <a:endParaRPr sz="1300">
              <a:solidFill>
                <a:srgbClr val="000000"/>
              </a:solidFill>
            </a:endParaRPr>
          </a:p>
          <a:p>
            <a:pPr marL="0" lvl="0" indent="0" algn="l" rtl="0">
              <a:spcBef>
                <a:spcPts val="0"/>
              </a:spcBef>
              <a:spcAft>
                <a:spcPts val="0"/>
              </a:spcAft>
              <a:buNone/>
            </a:pPr>
            <a:endParaRPr sz="700">
              <a:solidFill>
                <a:srgbClr val="000000"/>
              </a:solidFill>
            </a:endParaRPr>
          </a:p>
          <a:p>
            <a:pPr marL="0" lvl="0" indent="0" algn="l" rtl="0">
              <a:spcBef>
                <a:spcPts val="0"/>
              </a:spcBef>
              <a:spcAft>
                <a:spcPts val="0"/>
              </a:spcAft>
              <a:buNone/>
            </a:pPr>
            <a:r>
              <a:rPr lang="en" sz="1300">
                <a:solidFill>
                  <a:srgbClr val="000000"/>
                </a:solidFill>
              </a:rPr>
              <a:t>Before accepting this certificate, your browser can display a second dialog full of incomprehensible information. Do you want to view this dialog?</a:t>
            </a:r>
            <a:endParaRPr sz="1300">
              <a:solidFill>
                <a:srgbClr val="000000"/>
              </a:solidFill>
            </a:endParaRPr>
          </a:p>
        </p:txBody>
      </p:sp>
      <p:sp>
        <p:nvSpPr>
          <p:cNvPr id="532" name="Google Shape;532;p62"/>
          <p:cNvSpPr txBox="1"/>
          <p:nvPr/>
        </p:nvSpPr>
        <p:spPr>
          <a:xfrm>
            <a:off x="2280625" y="3398538"/>
            <a:ext cx="4299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Make this message go away permanently</a:t>
            </a:r>
            <a:endParaRPr sz="1200"/>
          </a:p>
          <a:p>
            <a:pPr marL="0" lvl="0" indent="0" algn="l" rtl="0">
              <a:spcBef>
                <a:spcPts val="0"/>
              </a:spcBef>
              <a:spcAft>
                <a:spcPts val="0"/>
              </a:spcAft>
              <a:buNone/>
            </a:pPr>
            <a:r>
              <a:rPr lang="en" sz="1200"/>
              <a:t>Make this message go away temporarily for this session</a:t>
            </a:r>
            <a:endParaRPr sz="1200"/>
          </a:p>
          <a:p>
            <a:pPr marL="0" lvl="0" indent="0" algn="l" rtl="0">
              <a:spcBef>
                <a:spcPts val="0"/>
              </a:spcBef>
              <a:spcAft>
                <a:spcPts val="0"/>
              </a:spcAft>
              <a:buNone/>
            </a:pPr>
            <a:r>
              <a:rPr lang="en" sz="1200"/>
              <a:t>Stop doing what you were trying to do</a:t>
            </a:r>
            <a:endParaRPr sz="1200"/>
          </a:p>
        </p:txBody>
      </p:sp>
      <p:sp>
        <p:nvSpPr>
          <p:cNvPr id="533" name="Google Shape;533;p62"/>
          <p:cNvSpPr txBox="1"/>
          <p:nvPr/>
        </p:nvSpPr>
        <p:spPr>
          <a:xfrm>
            <a:off x="5478675" y="4015175"/>
            <a:ext cx="50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OK</a:t>
            </a:r>
            <a:endParaRPr sz="800"/>
          </a:p>
        </p:txBody>
      </p:sp>
      <p:sp>
        <p:nvSpPr>
          <p:cNvPr id="534" name="Google Shape;534;p62"/>
          <p:cNvSpPr txBox="1"/>
          <p:nvPr/>
        </p:nvSpPr>
        <p:spPr>
          <a:xfrm>
            <a:off x="6343075" y="4015175"/>
            <a:ext cx="50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Cancel</a:t>
            </a:r>
            <a:endParaRPr sz="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Consider Human Factors</a:t>
            </a:r>
            <a:endParaRPr/>
          </a:p>
        </p:txBody>
      </p:sp>
      <p:sp>
        <p:nvSpPr>
          <p:cNvPr id="540" name="Google Shape;540;p63"/>
          <p:cNvSpPr txBox="1">
            <a:spLocks noGrp="1"/>
          </p:cNvSpPr>
          <p:nvPr>
            <p:ph type="body" idx="1"/>
          </p:nvPr>
        </p:nvSpPr>
        <p:spPr>
          <a:xfrm>
            <a:off x="198499" y="1246825"/>
            <a:ext cx="5936294" cy="3896675"/>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200" dirty="0"/>
              <a:t>It all comes down to people: The users</a:t>
            </a:r>
            <a:endParaRPr sz="2200" dirty="0"/>
          </a:p>
          <a:p>
            <a:pPr marL="914400" lvl="1" indent="-317500" algn="l" rtl="0">
              <a:spcBef>
                <a:spcPts val="0"/>
              </a:spcBef>
              <a:spcAft>
                <a:spcPts val="0"/>
              </a:spcAft>
              <a:buSzPts val="1400"/>
              <a:buChar char="○"/>
            </a:pPr>
            <a:r>
              <a:rPr lang="en" sz="1500" dirty="0"/>
              <a:t>Users like convenience (ease of use)</a:t>
            </a:r>
            <a:endParaRPr sz="1500" dirty="0"/>
          </a:p>
          <a:p>
            <a:pPr marL="914400" lvl="1" indent="-317500" algn="l" rtl="0">
              <a:spcBef>
                <a:spcPts val="0"/>
              </a:spcBef>
              <a:spcAft>
                <a:spcPts val="0"/>
              </a:spcAft>
              <a:buSzPts val="1400"/>
              <a:buChar char="○"/>
            </a:pPr>
            <a:r>
              <a:rPr lang="en" sz="1500" dirty="0"/>
              <a:t>If a security system is unusable, it will be unused</a:t>
            </a:r>
            <a:endParaRPr sz="1500" dirty="0"/>
          </a:p>
          <a:p>
            <a:pPr marL="914400" lvl="1" indent="-317500" algn="l" rtl="0">
              <a:spcBef>
                <a:spcPts val="0"/>
              </a:spcBef>
              <a:spcAft>
                <a:spcPts val="0"/>
              </a:spcAft>
              <a:buSzPts val="1400"/>
              <a:buChar char="○"/>
            </a:pPr>
            <a:r>
              <a:rPr lang="en" sz="1500" dirty="0"/>
              <a:t>Users will find way to subvert security systems if it makes their lives easier</a:t>
            </a:r>
            <a:endParaRPr sz="1500" dirty="0"/>
          </a:p>
          <a:p>
            <a:pPr marL="457200" lvl="0" indent="-342900" algn="l" rtl="0">
              <a:spcBef>
                <a:spcPts val="0"/>
              </a:spcBef>
              <a:spcAft>
                <a:spcPts val="0"/>
              </a:spcAft>
              <a:buSzPts val="1800"/>
              <a:buChar char="●"/>
            </a:pPr>
            <a:r>
              <a:rPr lang="en" sz="2200" dirty="0"/>
              <a:t>It all comes down to people: The programmers</a:t>
            </a:r>
            <a:endParaRPr sz="2200" dirty="0"/>
          </a:p>
          <a:p>
            <a:pPr marL="914400" lvl="1" indent="-317500" algn="l" rtl="0">
              <a:spcBef>
                <a:spcPts val="0"/>
              </a:spcBef>
              <a:spcAft>
                <a:spcPts val="0"/>
              </a:spcAft>
              <a:buSzPts val="1400"/>
              <a:buChar char="○"/>
            </a:pPr>
            <a:r>
              <a:rPr lang="en" sz="1500" dirty="0"/>
              <a:t>Programmers make mistakes</a:t>
            </a:r>
            <a:endParaRPr sz="1500" dirty="0"/>
          </a:p>
          <a:p>
            <a:pPr marL="914400" lvl="1" indent="-317500" algn="l" rtl="0">
              <a:spcBef>
                <a:spcPts val="0"/>
              </a:spcBef>
              <a:spcAft>
                <a:spcPts val="0"/>
              </a:spcAft>
              <a:buSzPts val="1400"/>
              <a:buChar char="○"/>
            </a:pPr>
            <a:r>
              <a:rPr lang="en" sz="1500" dirty="0"/>
              <a:t>Programmers use tools that allow them to make mistakes (e.g. C and C++)</a:t>
            </a:r>
            <a:endParaRPr sz="1500" dirty="0"/>
          </a:p>
          <a:p>
            <a:pPr marL="457200" lvl="0" indent="-342900" algn="l" rtl="0">
              <a:spcBef>
                <a:spcPts val="0"/>
              </a:spcBef>
              <a:spcAft>
                <a:spcPts val="0"/>
              </a:spcAft>
              <a:buSzPts val="1800"/>
              <a:buChar char="●"/>
            </a:pPr>
            <a:r>
              <a:rPr lang="en" sz="2200" dirty="0"/>
              <a:t>It all comes down to people: Everyone else</a:t>
            </a:r>
            <a:endParaRPr sz="2200" dirty="0"/>
          </a:p>
          <a:p>
            <a:pPr marL="914400" lvl="1" indent="-317500" algn="l" rtl="0">
              <a:spcBef>
                <a:spcPts val="0"/>
              </a:spcBef>
              <a:spcAft>
                <a:spcPts val="0"/>
              </a:spcAft>
              <a:buSzPts val="1400"/>
              <a:buChar char="○"/>
            </a:pPr>
            <a:r>
              <a:rPr lang="en" sz="1700" dirty="0"/>
              <a:t>Social engineering attacks exploit other people’s trust and access for personal gain</a:t>
            </a:r>
            <a:endParaRPr sz="1700" dirty="0"/>
          </a:p>
          <a:p>
            <a:pPr marL="457200" lvl="0" indent="-342900" algn="l" rtl="0">
              <a:spcBef>
                <a:spcPts val="0"/>
              </a:spcBef>
              <a:spcAft>
                <a:spcPts val="0"/>
              </a:spcAft>
              <a:buSzPts val="1800"/>
              <a:buChar char="●"/>
            </a:pPr>
            <a:r>
              <a:rPr lang="en" sz="2200" dirty="0"/>
              <a:t>Consider the tools presented to users, and make them </a:t>
            </a:r>
            <a:r>
              <a:rPr lang="en" sz="2200" b="1" dirty="0"/>
              <a:t>fool</a:t>
            </a:r>
            <a:r>
              <a:rPr lang="en" sz="2200" dirty="0"/>
              <a:t>-proof</a:t>
            </a:r>
            <a:endParaRPr sz="2200" dirty="0"/>
          </a:p>
        </p:txBody>
      </p:sp>
      <p:sp>
        <p:nvSpPr>
          <p:cNvPr id="541" name="Google Shape;5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grpSp>
        <p:nvGrpSpPr>
          <p:cNvPr id="542" name="Google Shape;542;p63"/>
          <p:cNvGrpSpPr/>
          <p:nvPr/>
        </p:nvGrpSpPr>
        <p:grpSpPr>
          <a:xfrm>
            <a:off x="6035575" y="1237750"/>
            <a:ext cx="2578500" cy="3652450"/>
            <a:chOff x="6035575" y="1237750"/>
            <a:chExt cx="2578500" cy="3652450"/>
          </a:xfrm>
        </p:grpSpPr>
        <p:pic>
          <p:nvPicPr>
            <p:cNvPr id="543" name="Google Shape;543;p63"/>
            <p:cNvPicPr preferRelativeResize="0"/>
            <p:nvPr/>
          </p:nvPicPr>
          <p:blipFill>
            <a:blip r:embed="rId3">
              <a:alphaModFix/>
            </a:blip>
            <a:stretch>
              <a:fillRect/>
            </a:stretch>
          </p:blipFill>
          <p:spPr>
            <a:xfrm>
              <a:off x="6474850" y="1643575"/>
              <a:ext cx="2000074" cy="2131976"/>
            </a:xfrm>
            <a:prstGeom prst="rect">
              <a:avLst/>
            </a:prstGeom>
            <a:noFill/>
            <a:ln>
              <a:noFill/>
            </a:ln>
          </p:spPr>
        </p:pic>
        <p:pic>
          <p:nvPicPr>
            <p:cNvPr id="544" name="Google Shape;544;p63"/>
            <p:cNvPicPr preferRelativeResize="0"/>
            <p:nvPr/>
          </p:nvPicPr>
          <p:blipFill>
            <a:blip r:embed="rId4">
              <a:alphaModFix/>
            </a:blip>
            <a:stretch>
              <a:fillRect/>
            </a:stretch>
          </p:blipFill>
          <p:spPr>
            <a:xfrm>
              <a:off x="6064525" y="1237750"/>
              <a:ext cx="1816924" cy="1457125"/>
            </a:xfrm>
            <a:prstGeom prst="rect">
              <a:avLst/>
            </a:prstGeom>
            <a:noFill/>
            <a:ln>
              <a:noFill/>
            </a:ln>
          </p:spPr>
        </p:pic>
        <p:sp>
          <p:nvSpPr>
            <p:cNvPr id="545" name="Google Shape;545;p63"/>
            <p:cNvSpPr txBox="1"/>
            <p:nvPr/>
          </p:nvSpPr>
          <p:spPr>
            <a:xfrm>
              <a:off x="6035575" y="3994400"/>
              <a:ext cx="2578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Physical security keys use the fact that humans are trained to safeguard keys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is Economics</a:t>
            </a:r>
            <a:endParaRPr/>
          </a:p>
        </p:txBody>
      </p:sp>
      <p:sp>
        <p:nvSpPr>
          <p:cNvPr id="551" name="Google Shape;55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552" name="Google Shape;552;p64"/>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1.3</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TAs!</a:t>
            </a:r>
            <a:endParaRPr dirty="0"/>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Google Shape;86;p18">
            <a:extLst>
              <a:ext uri="{FF2B5EF4-FFF2-40B4-BE49-F238E27FC236}">
                <a16:creationId xmlns:a16="http://schemas.microsoft.com/office/drawing/2014/main" id="{74C8E46F-EDB0-5B2E-842A-E3146C893726}"/>
              </a:ext>
            </a:extLst>
          </p:cNvPr>
          <p:cNvSpPr txBox="1">
            <a:spLocks/>
          </p:cNvSpPr>
          <p:nvPr/>
        </p:nvSpPr>
        <p:spPr>
          <a:xfrm>
            <a:off x="198499" y="1246825"/>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endParaRPr lang="en-US" dirty="0"/>
          </a:p>
        </p:txBody>
      </p:sp>
      <p:sp>
        <p:nvSpPr>
          <p:cNvPr id="5" name="Google Shape;86;p18">
            <a:extLst>
              <a:ext uri="{FF2B5EF4-FFF2-40B4-BE49-F238E27FC236}">
                <a16:creationId xmlns:a16="http://schemas.microsoft.com/office/drawing/2014/main" id="{0A48B608-ECFC-9CEC-3A18-F8280C5BCC98}"/>
              </a:ext>
            </a:extLst>
          </p:cNvPr>
          <p:cNvSpPr txBox="1">
            <a:spLocks/>
          </p:cNvSpPr>
          <p:nvPr/>
        </p:nvSpPr>
        <p:spPr>
          <a:xfrm>
            <a:off x="266432" y="1291217"/>
            <a:ext cx="8686793" cy="3765600"/>
          </a:xfrm>
          <a:prstGeom prst="rect">
            <a:avLst/>
          </a:prstGeom>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r>
              <a:rPr lang="en-US" sz="1800" dirty="0"/>
              <a:t>Vineeth </a:t>
            </a:r>
            <a:r>
              <a:rPr lang="en-US" sz="1800" dirty="0" err="1"/>
              <a:t>Mylavarapu</a:t>
            </a:r>
            <a:r>
              <a:rPr lang="en-US" sz="1800" dirty="0"/>
              <a:t> (</a:t>
            </a:r>
            <a:r>
              <a:rPr lang="en-US" sz="1800" dirty="0">
                <a:hlinkClick r:id="rId3"/>
              </a:rPr>
              <a:t>Linkedin</a:t>
            </a:r>
            <a:r>
              <a:rPr lang="en-US" sz="1800" dirty="0"/>
              <a:t>, </a:t>
            </a:r>
            <a:r>
              <a:rPr lang="en-US" sz="1800" dirty="0">
                <a:hlinkClick r:id="rId4"/>
              </a:rPr>
              <a:t>email</a:t>
            </a:r>
            <a:r>
              <a:rPr lang="en-US" sz="1800" dirty="0"/>
              <a:t>)</a:t>
            </a:r>
          </a:p>
          <a:p>
            <a:pPr marL="731520" lvl="1" indent="-317500">
              <a:lnSpc>
                <a:spcPct val="130000"/>
              </a:lnSpc>
              <a:buSzPts val="1400"/>
              <a:buFont typeface="Arial"/>
              <a:buChar char="○"/>
            </a:pPr>
            <a:r>
              <a:rPr lang="en-US" sz="1800" dirty="0"/>
              <a:t>Master Student of Cyber Security</a:t>
            </a:r>
          </a:p>
          <a:p>
            <a:pPr marL="731520" lvl="1" indent="-317500">
              <a:lnSpc>
                <a:spcPct val="130000"/>
              </a:lnSpc>
              <a:buSzPts val="1400"/>
              <a:buFont typeface="Arial"/>
              <a:buChar char="○"/>
            </a:pPr>
            <a:r>
              <a:rPr lang="en-US" sz="1800" dirty="0"/>
              <a:t>Office hours</a:t>
            </a:r>
          </a:p>
          <a:p>
            <a:pPr marL="914400" lvl="1" indent="-317500">
              <a:lnSpc>
                <a:spcPct val="130000"/>
              </a:lnSpc>
              <a:buSzPts val="1400"/>
              <a:buFont typeface="Wingdings" pitchFamily="2" charset="2"/>
              <a:buChar char="Ø"/>
            </a:pPr>
            <a:r>
              <a:rPr lang="en-US" sz="1800" dirty="0"/>
              <a:t>Time: Monday 7-8pm</a:t>
            </a:r>
          </a:p>
          <a:p>
            <a:pPr marL="914400" lvl="1" indent="-317500">
              <a:lnSpc>
                <a:spcPct val="130000"/>
              </a:lnSpc>
              <a:buSzPts val="1400"/>
              <a:buFont typeface="Wingdings" pitchFamily="2" charset="2"/>
              <a:buChar char="Ø"/>
            </a:pPr>
            <a:r>
              <a:rPr lang="en-US" sz="1800" dirty="0"/>
              <a:t>Location: </a:t>
            </a:r>
            <a:r>
              <a:rPr lang="en-US" sz="1800" b="1" i="1" dirty="0"/>
              <a:t>COED-065</a:t>
            </a:r>
            <a:r>
              <a:rPr lang="en-US" sz="1800" dirty="0"/>
              <a:t>, College of Education Building</a:t>
            </a:r>
          </a:p>
          <a:p>
            <a:pPr marL="914400" lvl="1" indent="-317500">
              <a:lnSpc>
                <a:spcPct val="130000"/>
              </a:lnSpc>
              <a:buSzPts val="1400"/>
              <a:buFont typeface="Wingdings" pitchFamily="2" charset="2"/>
              <a:buChar char="Ø"/>
            </a:pPr>
            <a:r>
              <a:rPr lang="en-US" sz="1800" dirty="0"/>
              <a:t>Video call link: </a:t>
            </a:r>
            <a:r>
              <a:rPr lang="en-US" sz="1800" dirty="0">
                <a:hlinkClick r:id="rId5"/>
              </a:rPr>
              <a:t>https://meet.google.com/xde-dmob-ipa</a:t>
            </a:r>
            <a:endParaRPr lang="en-US" sz="1800" dirty="0"/>
          </a:p>
          <a:p>
            <a:pPr marL="457200" indent="-342900">
              <a:lnSpc>
                <a:spcPct val="130000"/>
              </a:lnSpc>
              <a:buSzPts val="1800"/>
              <a:buFont typeface="Arial"/>
              <a:buChar char="●"/>
            </a:pPr>
            <a:r>
              <a:rPr lang="en-US" sz="1800" dirty="0" err="1"/>
              <a:t>Tarun</a:t>
            </a:r>
            <a:r>
              <a:rPr lang="en-US" sz="1800" dirty="0"/>
              <a:t> </a:t>
            </a:r>
            <a:r>
              <a:rPr lang="en-US" sz="1800" dirty="0" err="1"/>
              <a:t>Grandhi</a:t>
            </a:r>
            <a:r>
              <a:rPr lang="en-US" sz="1800" dirty="0"/>
              <a:t> (</a:t>
            </a:r>
            <a:r>
              <a:rPr lang="en-US" sz="1800" dirty="0" err="1">
                <a:hlinkClick r:id="rId6"/>
              </a:rPr>
              <a:t>Linkedin</a:t>
            </a:r>
            <a:r>
              <a:rPr lang="en-US" sz="1800" dirty="0"/>
              <a:t>, </a:t>
            </a:r>
            <a:r>
              <a:rPr lang="en-US" sz="1800" dirty="0">
                <a:hlinkClick r:id="rId7"/>
              </a:rPr>
              <a:t>email</a:t>
            </a:r>
            <a:r>
              <a:rPr lang="en-US" sz="1800" dirty="0"/>
              <a:t>)</a:t>
            </a:r>
          </a:p>
          <a:p>
            <a:pPr marL="731520" indent="-317500">
              <a:lnSpc>
                <a:spcPct val="130000"/>
              </a:lnSpc>
              <a:buSzPts val="1400"/>
              <a:buFont typeface="Arial"/>
              <a:buChar char="○"/>
            </a:pPr>
            <a:r>
              <a:rPr lang="en-US" sz="1800" dirty="0"/>
              <a:t>Master Student of Computer Science</a:t>
            </a:r>
          </a:p>
          <a:p>
            <a:pPr marL="731520" indent="-317500">
              <a:lnSpc>
                <a:spcPct val="130000"/>
              </a:lnSpc>
              <a:buSzPts val="1400"/>
              <a:buFont typeface="Arial"/>
              <a:buChar char="○"/>
            </a:pPr>
            <a:r>
              <a:rPr lang="en-US" sz="1800" dirty="0"/>
              <a:t>Office Hours</a:t>
            </a:r>
          </a:p>
          <a:p>
            <a:pPr marL="914400" lvl="8" indent="-317500">
              <a:lnSpc>
                <a:spcPct val="130000"/>
              </a:lnSpc>
              <a:buSzPts val="1400"/>
              <a:buFont typeface="Wingdings" pitchFamily="2" charset="2"/>
              <a:buChar char="Ø"/>
            </a:pPr>
            <a:r>
              <a:rPr lang="en-US" sz="1800" dirty="0"/>
              <a:t>Time: Wednesday 6-7pm</a:t>
            </a:r>
          </a:p>
          <a:p>
            <a:pPr marL="914400" lvl="2" indent="-317500">
              <a:lnSpc>
                <a:spcPct val="130000"/>
              </a:lnSpc>
              <a:buSzPts val="1400"/>
              <a:buFont typeface="Wingdings" pitchFamily="2" charset="2"/>
              <a:buChar char="Ø"/>
            </a:pPr>
            <a:r>
              <a:rPr lang="en-US" sz="1800" dirty="0"/>
              <a:t>Location: Conference room </a:t>
            </a:r>
            <a:r>
              <a:rPr lang="en-US" sz="1800" b="1" dirty="0"/>
              <a:t>309</a:t>
            </a:r>
            <a:r>
              <a:rPr lang="en-US" sz="1800" dirty="0"/>
              <a:t>, </a:t>
            </a:r>
            <a:r>
              <a:rPr lang="en-US" sz="1800" i="1" dirty="0"/>
              <a:t>Woodward Hall</a:t>
            </a:r>
            <a:endParaRPr lang="en-US" sz="1800" dirty="0"/>
          </a:p>
          <a:p>
            <a:pPr marL="914400" lvl="2" indent="-317500">
              <a:lnSpc>
                <a:spcPct val="130000"/>
              </a:lnSpc>
              <a:buSzPts val="1400"/>
              <a:buFont typeface="Wingdings" pitchFamily="2" charset="2"/>
              <a:buChar char="Ø"/>
            </a:pPr>
            <a:r>
              <a:rPr lang="en-US" sz="1800" dirty="0"/>
              <a:t>Video call link: </a:t>
            </a:r>
            <a:r>
              <a:rPr lang="en-US" sz="1800" dirty="0">
                <a:hlinkClick r:id="rId8"/>
              </a:rPr>
              <a:t>https://meet.google.com/irn-doeo-uhr</a:t>
            </a: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5"/>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p>
            <a:pPr marL="0" lvl="0" indent="0" algn="ctr" rtl="0">
              <a:spcBef>
                <a:spcPts val="0"/>
              </a:spcBef>
              <a:buNone/>
            </a:pPr>
            <a:r>
              <a:rPr lang="en" sz="1600" b="1" dirty="0"/>
              <a:t>Takeaway</a:t>
            </a:r>
            <a:r>
              <a:rPr lang="en" sz="1600" dirty="0"/>
              <a:t>: Security is economics</a:t>
            </a:r>
            <a:endParaRPr sz="1600" dirty="0"/>
          </a:p>
        </p:txBody>
      </p:sp>
      <p:sp>
        <p:nvSpPr>
          <p:cNvPr id="558" name="Google Shape;55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Physical Safes</a:t>
            </a:r>
            <a:endParaRPr/>
          </a:p>
        </p:txBody>
      </p:sp>
      <p:sp>
        <p:nvSpPr>
          <p:cNvPr id="559" name="Google Shape;559;p65"/>
          <p:cNvSpPr txBox="1">
            <a:spLocks noGrp="1"/>
          </p:cNvSpPr>
          <p:nvPr>
            <p:ph type="body" idx="1"/>
          </p:nvPr>
        </p:nvSpPr>
        <p:spPr>
          <a:xfrm>
            <a:off x="198500" y="1246825"/>
            <a:ext cx="8392200" cy="950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We want our safes to stop people from breaking in, so let’s measure them by how long it takes an expert to break into one:</a:t>
            </a:r>
            <a:endParaRPr sz="2000" dirty="0"/>
          </a:p>
        </p:txBody>
      </p:sp>
      <p:sp>
        <p:nvSpPr>
          <p:cNvPr id="560" name="Google Shape;56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pSp>
        <p:nvGrpSpPr>
          <p:cNvPr id="561" name="Google Shape;561;p65"/>
          <p:cNvGrpSpPr/>
          <p:nvPr/>
        </p:nvGrpSpPr>
        <p:grpSpPr>
          <a:xfrm>
            <a:off x="198500" y="2073801"/>
            <a:ext cx="1928700" cy="2160574"/>
            <a:chOff x="198500" y="2073801"/>
            <a:chExt cx="1928700" cy="2160574"/>
          </a:xfrm>
        </p:grpSpPr>
        <p:pic>
          <p:nvPicPr>
            <p:cNvPr id="562" name="Google Shape;562;p65"/>
            <p:cNvPicPr preferRelativeResize="0"/>
            <p:nvPr/>
          </p:nvPicPr>
          <p:blipFill>
            <a:blip r:embed="rId3">
              <a:alphaModFix/>
            </a:blip>
            <a:stretch>
              <a:fillRect/>
            </a:stretch>
          </p:blipFill>
          <p:spPr>
            <a:xfrm>
              <a:off x="519100" y="2073801"/>
              <a:ext cx="1287498" cy="1440775"/>
            </a:xfrm>
            <a:prstGeom prst="rect">
              <a:avLst/>
            </a:prstGeom>
            <a:noFill/>
            <a:ln>
              <a:noFill/>
            </a:ln>
          </p:spPr>
        </p:pic>
        <p:sp>
          <p:nvSpPr>
            <p:cNvPr id="563" name="Google Shape;563;p65"/>
            <p:cNvSpPr txBox="1"/>
            <p:nvPr/>
          </p:nvSpPr>
          <p:spPr>
            <a:xfrm>
              <a:off x="198500" y="3718675"/>
              <a:ext cx="1928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TL-15 ($3,000)</a:t>
              </a:r>
              <a:br>
                <a:rPr lang="en" sz="1000">
                  <a:solidFill>
                    <a:schemeClr val="dk1"/>
                  </a:solidFill>
                </a:rPr>
              </a:br>
              <a:r>
                <a:rPr lang="en" sz="1000">
                  <a:solidFill>
                    <a:schemeClr val="dk1"/>
                  </a:solidFill>
                </a:rPr>
                <a:t>15 minutes with common tools</a:t>
              </a:r>
              <a:endParaRPr sz="1000"/>
            </a:p>
          </p:txBody>
        </p:sp>
      </p:grpSp>
      <p:grpSp>
        <p:nvGrpSpPr>
          <p:cNvPr id="564" name="Google Shape;564;p65"/>
          <p:cNvGrpSpPr/>
          <p:nvPr/>
        </p:nvGrpSpPr>
        <p:grpSpPr>
          <a:xfrm>
            <a:off x="2554275" y="2073800"/>
            <a:ext cx="1928700" cy="2160575"/>
            <a:chOff x="2554275" y="2073800"/>
            <a:chExt cx="1928700" cy="2160575"/>
          </a:xfrm>
        </p:grpSpPr>
        <p:pic>
          <p:nvPicPr>
            <p:cNvPr id="565" name="Google Shape;565;p65"/>
            <p:cNvPicPr preferRelativeResize="0"/>
            <p:nvPr/>
          </p:nvPicPr>
          <p:blipFill>
            <a:blip r:embed="rId4">
              <a:alphaModFix/>
            </a:blip>
            <a:stretch>
              <a:fillRect/>
            </a:stretch>
          </p:blipFill>
          <p:spPr>
            <a:xfrm>
              <a:off x="3028312" y="2073800"/>
              <a:ext cx="980661" cy="1440777"/>
            </a:xfrm>
            <a:prstGeom prst="rect">
              <a:avLst/>
            </a:prstGeom>
            <a:noFill/>
            <a:ln>
              <a:noFill/>
            </a:ln>
          </p:spPr>
        </p:pic>
        <p:sp>
          <p:nvSpPr>
            <p:cNvPr id="566" name="Google Shape;566;p65"/>
            <p:cNvSpPr txBox="1"/>
            <p:nvPr/>
          </p:nvSpPr>
          <p:spPr>
            <a:xfrm>
              <a:off x="2554275" y="3718675"/>
              <a:ext cx="1928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TL-30 ($4,500)</a:t>
              </a:r>
              <a:br>
                <a:rPr lang="en" sz="1000">
                  <a:solidFill>
                    <a:schemeClr val="dk1"/>
                  </a:solidFill>
                </a:rPr>
              </a:br>
              <a:r>
                <a:rPr lang="en" sz="1000">
                  <a:solidFill>
                    <a:schemeClr val="dk1"/>
                  </a:solidFill>
                </a:rPr>
                <a:t>30 minutes with common tools </a:t>
              </a:r>
              <a:endParaRPr sz="1000">
                <a:solidFill>
                  <a:schemeClr val="dk1"/>
                </a:solidFill>
              </a:endParaRPr>
            </a:p>
          </p:txBody>
        </p:sp>
      </p:grpSp>
      <p:grpSp>
        <p:nvGrpSpPr>
          <p:cNvPr id="567" name="Google Shape;567;p65"/>
          <p:cNvGrpSpPr/>
          <p:nvPr/>
        </p:nvGrpSpPr>
        <p:grpSpPr>
          <a:xfrm>
            <a:off x="4701900" y="2020187"/>
            <a:ext cx="2038200" cy="2391188"/>
            <a:chOff x="4701900" y="2020187"/>
            <a:chExt cx="2038200" cy="2391188"/>
          </a:xfrm>
        </p:grpSpPr>
        <p:pic>
          <p:nvPicPr>
            <p:cNvPr id="568" name="Google Shape;568;p65"/>
            <p:cNvPicPr preferRelativeResize="0"/>
            <p:nvPr/>
          </p:nvPicPr>
          <p:blipFill>
            <a:blip r:embed="rId5">
              <a:alphaModFix/>
            </a:blip>
            <a:stretch>
              <a:fillRect/>
            </a:stretch>
          </p:blipFill>
          <p:spPr>
            <a:xfrm>
              <a:off x="5230688" y="2020187"/>
              <a:ext cx="980649" cy="1548002"/>
            </a:xfrm>
            <a:prstGeom prst="rect">
              <a:avLst/>
            </a:prstGeom>
            <a:noFill/>
            <a:ln>
              <a:noFill/>
            </a:ln>
          </p:spPr>
        </p:pic>
        <p:sp>
          <p:nvSpPr>
            <p:cNvPr id="569" name="Google Shape;569;p65"/>
            <p:cNvSpPr txBox="1"/>
            <p:nvPr/>
          </p:nvSpPr>
          <p:spPr>
            <a:xfrm>
              <a:off x="4701900" y="3718675"/>
              <a:ext cx="2038200" cy="692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TRTL-30 ($10,000)</a:t>
              </a:r>
              <a:br>
                <a:rPr lang="en" sz="1000">
                  <a:solidFill>
                    <a:schemeClr val="dk1"/>
                  </a:solidFill>
                </a:rPr>
              </a:br>
              <a:r>
                <a:rPr lang="en" sz="1000">
                  <a:solidFill>
                    <a:schemeClr val="dk1"/>
                  </a:solidFill>
                </a:rPr>
                <a:t>30 minutes with common tools and a cutting torch</a:t>
              </a:r>
              <a:endParaRPr sz="1000"/>
            </a:p>
          </p:txBody>
        </p:sp>
      </p:grpSp>
      <p:grpSp>
        <p:nvGrpSpPr>
          <p:cNvPr id="570" name="Google Shape;570;p65"/>
          <p:cNvGrpSpPr/>
          <p:nvPr/>
        </p:nvGrpSpPr>
        <p:grpSpPr>
          <a:xfrm>
            <a:off x="6984575" y="2020187"/>
            <a:ext cx="1928700" cy="2461975"/>
            <a:chOff x="6984575" y="2020187"/>
            <a:chExt cx="1928700" cy="2461975"/>
          </a:xfrm>
        </p:grpSpPr>
        <p:pic>
          <p:nvPicPr>
            <p:cNvPr id="571" name="Google Shape;571;p65"/>
            <p:cNvPicPr preferRelativeResize="0"/>
            <p:nvPr/>
          </p:nvPicPr>
          <p:blipFill>
            <a:blip r:embed="rId6">
              <a:alphaModFix/>
            </a:blip>
            <a:stretch>
              <a:fillRect/>
            </a:stretch>
          </p:blipFill>
          <p:spPr>
            <a:xfrm>
              <a:off x="7433051" y="2020187"/>
              <a:ext cx="1031745" cy="1548001"/>
            </a:xfrm>
            <a:prstGeom prst="rect">
              <a:avLst/>
            </a:prstGeom>
            <a:noFill/>
            <a:ln>
              <a:noFill/>
            </a:ln>
          </p:spPr>
        </p:pic>
        <p:sp>
          <p:nvSpPr>
            <p:cNvPr id="572" name="Google Shape;572;p65"/>
            <p:cNvSpPr txBox="1"/>
            <p:nvPr/>
          </p:nvSpPr>
          <p:spPr>
            <a:xfrm>
              <a:off x="6984575" y="3612463"/>
              <a:ext cx="1928700" cy="869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dirty="0">
                  <a:solidFill>
                    <a:schemeClr val="dk1"/>
                  </a:solidFill>
                </a:rPr>
                <a:t>TXTL-60 (&gt;$50,000)</a:t>
              </a:r>
              <a:br>
                <a:rPr lang="en" sz="1000" dirty="0">
                  <a:solidFill>
                    <a:schemeClr val="dk1"/>
                  </a:solidFill>
                </a:rPr>
              </a:br>
              <a:r>
                <a:rPr lang="en" sz="1000" dirty="0">
                  <a:solidFill>
                    <a:schemeClr val="dk1"/>
                  </a:solidFill>
                </a:rPr>
                <a:t>60 minutes with common tools, a cutting torch, and up to 4 oz of explosives</a:t>
              </a:r>
              <a:endParaRPr sz="1000" dirty="0">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Security is Economics</a:t>
            </a:r>
            <a:endParaRPr/>
          </a:p>
        </p:txBody>
      </p:sp>
      <p:sp>
        <p:nvSpPr>
          <p:cNvPr id="578" name="Google Shape;578;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Cost/benefit analyses often appear in security: The expected benefit of your defense should be proportional to the expected cost of attack</a:t>
            </a:r>
            <a:endParaRPr sz="2000" dirty="0"/>
          </a:p>
          <a:p>
            <a:pPr marL="914400" lvl="1" indent="-317500" algn="l" rtl="0">
              <a:spcBef>
                <a:spcPts val="0"/>
              </a:spcBef>
              <a:spcAft>
                <a:spcPts val="0"/>
              </a:spcAft>
              <a:buSzPts val="1400"/>
              <a:buChar char="○"/>
            </a:pPr>
            <a:r>
              <a:rPr lang="en" sz="1600" dirty="0"/>
              <a:t>More security (usually) costs more</a:t>
            </a:r>
            <a:endParaRPr sz="1600" dirty="0"/>
          </a:p>
          <a:p>
            <a:pPr marL="914400" lvl="1" indent="-317500" algn="l" rtl="0">
              <a:spcBef>
                <a:spcPts val="0"/>
              </a:spcBef>
              <a:spcAft>
                <a:spcPts val="0"/>
              </a:spcAft>
              <a:buSzPts val="1400"/>
              <a:buChar char="○"/>
            </a:pPr>
            <a:r>
              <a:rPr lang="en" sz="1600" dirty="0"/>
              <a:t>If the attack costs more than the reward, the attacker probably won’t do it</a:t>
            </a:r>
            <a:endParaRPr dirty="0"/>
          </a:p>
          <a:p>
            <a:pPr marL="457200" lvl="0" indent="-342900" algn="l" rtl="0">
              <a:spcBef>
                <a:spcPts val="0"/>
              </a:spcBef>
              <a:spcAft>
                <a:spcPts val="0"/>
              </a:spcAft>
              <a:buSzPts val="1800"/>
              <a:buChar char="●"/>
            </a:pPr>
            <a:r>
              <a:rPr lang="en" sz="2000" dirty="0"/>
              <a:t>Example: You don’t put a $10 lock on a $1 item…</a:t>
            </a:r>
            <a:endParaRPr sz="2000" dirty="0"/>
          </a:p>
          <a:p>
            <a:pPr marL="914400" lvl="1" indent="-317500" algn="l" rtl="0">
              <a:spcBef>
                <a:spcPts val="0"/>
              </a:spcBef>
              <a:spcAft>
                <a:spcPts val="0"/>
              </a:spcAft>
              <a:buSzPts val="1400"/>
              <a:buChar char="○"/>
            </a:pPr>
            <a:r>
              <a:rPr lang="en" sz="1600" dirty="0"/>
              <a:t>… unless a $1 item can be used to attack something even more valuable</a:t>
            </a:r>
            <a:endParaRPr sz="1600" dirty="0"/>
          </a:p>
          <a:p>
            <a:pPr marL="457200" lvl="0" indent="-342900" algn="l" rtl="0">
              <a:spcBef>
                <a:spcPts val="0"/>
              </a:spcBef>
              <a:spcAft>
                <a:spcPts val="0"/>
              </a:spcAft>
              <a:buSzPts val="1800"/>
              <a:buChar char="●"/>
            </a:pPr>
            <a:r>
              <a:rPr lang="en" sz="2000" dirty="0"/>
              <a:t>Example: You have a brand-new, undiscovered attack that will work on anybody’s computer. You wouldn’t expose it on a random civilian</a:t>
            </a:r>
            <a:endParaRPr sz="2000" dirty="0"/>
          </a:p>
          <a:p>
            <a:pPr marL="914400" lvl="1" indent="-317500" algn="l" rtl="0">
              <a:spcBef>
                <a:spcPts val="0"/>
              </a:spcBef>
              <a:spcAft>
                <a:spcPts val="0"/>
              </a:spcAft>
              <a:buSzPts val="1400"/>
              <a:buChar char="○"/>
            </a:pPr>
            <a:r>
              <a:rPr lang="en" sz="1600" dirty="0"/>
              <a:t>iPhone security vulnerabilities are often sold for ~$1M on the market, so it’s probably safe to use an iPhone on a hostile network if you aren’t a $1M target</a:t>
            </a:r>
            <a:endParaRPr sz="1600" dirty="0"/>
          </a:p>
        </p:txBody>
      </p:sp>
      <p:sp>
        <p:nvSpPr>
          <p:cNvPr id="579" name="Google Shape;5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Detect If You Can’t Prevent</a:t>
            </a:r>
            <a:endParaRPr/>
          </a:p>
        </p:txBody>
      </p:sp>
      <p:sp>
        <p:nvSpPr>
          <p:cNvPr id="585" name="Google Shape;58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586" name="Google Shape;586;p67"/>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1.4</a:t>
            </a:r>
            <a:endParaRPr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Burglar Alarms</a:t>
            </a:r>
            <a:endParaRPr/>
          </a:p>
        </p:txBody>
      </p:sp>
      <p:sp>
        <p:nvSpPr>
          <p:cNvPr id="592" name="Google Shape;59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593" name="Google Shape;593;p68"/>
          <p:cNvPicPr preferRelativeResize="0"/>
          <p:nvPr/>
        </p:nvPicPr>
        <p:blipFill>
          <a:blip r:embed="rId3">
            <a:alphaModFix/>
          </a:blip>
          <a:stretch>
            <a:fillRect/>
          </a:stretch>
        </p:blipFill>
        <p:spPr>
          <a:xfrm>
            <a:off x="6059025" y="1485998"/>
            <a:ext cx="2092125" cy="2578624"/>
          </a:xfrm>
          <a:prstGeom prst="rect">
            <a:avLst/>
          </a:prstGeom>
          <a:noFill/>
          <a:ln>
            <a:noFill/>
          </a:ln>
        </p:spPr>
      </p:pic>
      <p:sp>
        <p:nvSpPr>
          <p:cNvPr id="594" name="Google Shape;594;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companies are supposed to detect home break-ins</a:t>
            </a:r>
            <a:endParaRPr sz="2000" dirty="0"/>
          </a:p>
          <a:p>
            <a:pPr marL="914400" lvl="1" indent="-317500" algn="l" rtl="0">
              <a:spcBef>
                <a:spcPts val="0"/>
              </a:spcBef>
              <a:spcAft>
                <a:spcPts val="0"/>
              </a:spcAft>
              <a:buSzPts val="1400"/>
              <a:buChar char="○"/>
            </a:pPr>
            <a:r>
              <a:rPr lang="en" sz="1600" dirty="0"/>
              <a:t>Problem: Too many false alarms. Many alarms go unanswered</a:t>
            </a:r>
            <a:endParaRPr sz="1600" dirty="0"/>
          </a:p>
          <a:p>
            <a:pPr marL="914400" lvl="1" indent="-317500" algn="l" rtl="0">
              <a:spcBef>
                <a:spcPts val="0"/>
              </a:spcBef>
              <a:spcAft>
                <a:spcPts val="0"/>
              </a:spcAft>
              <a:buSzPts val="1400"/>
              <a:buChar char="○"/>
            </a:pPr>
            <a:r>
              <a:rPr lang="en" sz="1600" dirty="0"/>
              <a:t>Placing a sign helps deter burglars from entering at risk of being caught…</a:t>
            </a:r>
            <a:endParaRPr sz="1600" dirty="0"/>
          </a:p>
          <a:p>
            <a:pPr marL="1371600" lvl="2" indent="-317500" algn="l" rtl="0">
              <a:spcBef>
                <a:spcPts val="0"/>
              </a:spcBef>
              <a:spcAft>
                <a:spcPts val="0"/>
              </a:spcAft>
              <a:buSzPts val="1400"/>
              <a:buChar char="■"/>
            </a:pPr>
            <a:r>
              <a:rPr lang="en" sz="1600" dirty="0"/>
              <a:t>… even if you don’t have an alarm installed!</a:t>
            </a:r>
            <a:endParaRPr sz="1600" dirty="0"/>
          </a:p>
          <a:p>
            <a:pPr marL="457200" lvl="0" indent="-342900" algn="l" rtl="0">
              <a:spcBef>
                <a:spcPts val="0"/>
              </a:spcBef>
              <a:spcAft>
                <a:spcPts val="0"/>
              </a:spcAft>
              <a:buSzPts val="1800"/>
              <a:buChar char="●"/>
            </a:pPr>
            <a:r>
              <a:rPr lang="en" sz="2000" b="1" dirty="0" err="1"/>
              <a:t>Takeway</a:t>
            </a:r>
            <a:r>
              <a:rPr lang="en" sz="2000" dirty="0"/>
              <a:t>: Prevent attacks when you can, but detect them if you can’t</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Detect if You Can’t Prevent</a:t>
            </a:r>
            <a:endParaRPr/>
          </a:p>
        </p:txBody>
      </p:sp>
      <p:sp>
        <p:nvSpPr>
          <p:cNvPr id="600" name="Google Shape;600;p6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Deterrence</a:t>
            </a:r>
            <a:r>
              <a:rPr lang="en" sz="2000" dirty="0"/>
              <a:t>: Stop the attack before it happens</a:t>
            </a:r>
            <a:endParaRPr sz="2000" dirty="0"/>
          </a:p>
          <a:p>
            <a:pPr marL="457200" lvl="0" indent="-342900" algn="l" rtl="0">
              <a:spcBef>
                <a:spcPts val="0"/>
              </a:spcBef>
              <a:spcAft>
                <a:spcPts val="0"/>
              </a:spcAft>
              <a:buSzPts val="1800"/>
              <a:buChar char="●"/>
            </a:pPr>
            <a:r>
              <a:rPr lang="en" sz="2000" b="1" dirty="0"/>
              <a:t>Prevention</a:t>
            </a:r>
            <a:r>
              <a:rPr lang="en" sz="2000" dirty="0"/>
              <a:t>: Stop the attack as it happens</a:t>
            </a:r>
            <a:endParaRPr sz="2000" b="1" dirty="0"/>
          </a:p>
          <a:p>
            <a:pPr marL="457200" lvl="0" indent="-342900" algn="l" rtl="0">
              <a:spcBef>
                <a:spcPts val="0"/>
              </a:spcBef>
              <a:spcAft>
                <a:spcPts val="0"/>
              </a:spcAft>
              <a:buSzPts val="1800"/>
              <a:buChar char="●"/>
            </a:pPr>
            <a:r>
              <a:rPr lang="en" sz="2000" b="1" dirty="0"/>
              <a:t>Detection</a:t>
            </a:r>
            <a:r>
              <a:rPr lang="en" sz="2000" dirty="0"/>
              <a:t>: Learn that there was an attack (after it happened)</a:t>
            </a:r>
            <a:endParaRPr sz="2000" dirty="0"/>
          </a:p>
          <a:p>
            <a:pPr marL="914400" lvl="1" indent="-317500" algn="l" rtl="0">
              <a:spcBef>
                <a:spcPts val="0"/>
              </a:spcBef>
              <a:spcAft>
                <a:spcPts val="0"/>
              </a:spcAft>
              <a:buSzPts val="1400"/>
              <a:buChar char="○"/>
            </a:pPr>
            <a:r>
              <a:rPr lang="en" sz="1600" dirty="0"/>
              <a:t>If you can’t stop the attack from happening, you should at least be able to know that the attack has happened.</a:t>
            </a:r>
            <a:endParaRPr sz="1600" dirty="0"/>
          </a:p>
          <a:p>
            <a:pPr marL="457200" lvl="0" indent="-342900" algn="l" rtl="0">
              <a:spcBef>
                <a:spcPts val="0"/>
              </a:spcBef>
              <a:spcAft>
                <a:spcPts val="0"/>
              </a:spcAft>
              <a:buSzPts val="1800"/>
              <a:buChar char="●"/>
            </a:pPr>
            <a:r>
              <a:rPr lang="en" sz="2000" b="1" dirty="0"/>
              <a:t>Response</a:t>
            </a:r>
            <a:r>
              <a:rPr lang="en" sz="2000" dirty="0"/>
              <a:t>: Do something about the attack (after it happened)</a:t>
            </a:r>
            <a:endParaRPr sz="2000" dirty="0"/>
          </a:p>
          <a:p>
            <a:pPr marL="914400" lvl="1" indent="-317500" algn="l" rtl="0">
              <a:spcBef>
                <a:spcPts val="0"/>
              </a:spcBef>
              <a:spcAft>
                <a:spcPts val="0"/>
              </a:spcAft>
              <a:buSzPts val="1400"/>
              <a:buChar char="○"/>
            </a:pPr>
            <a:r>
              <a:rPr lang="en" sz="1600" dirty="0"/>
              <a:t>Once you know the attack happened, you should respond</a:t>
            </a:r>
            <a:endParaRPr sz="1600" dirty="0"/>
          </a:p>
          <a:p>
            <a:pPr marL="914400" lvl="1" indent="-317500" algn="l" rtl="0">
              <a:spcBef>
                <a:spcPts val="0"/>
              </a:spcBef>
              <a:spcAft>
                <a:spcPts val="0"/>
              </a:spcAft>
              <a:buSzPts val="1400"/>
              <a:buChar char="○"/>
            </a:pPr>
            <a:r>
              <a:rPr lang="en" sz="1600" dirty="0"/>
              <a:t>Detection without response is pointless!</a:t>
            </a:r>
            <a:endParaRPr sz="1600" dirty="0"/>
          </a:p>
        </p:txBody>
      </p:sp>
      <p:sp>
        <p:nvSpPr>
          <p:cNvPr id="601" name="Google Shape;60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Response: Mitigation and Recovery</a:t>
            </a:r>
            <a:endParaRPr/>
          </a:p>
        </p:txBody>
      </p:sp>
      <p:sp>
        <p:nvSpPr>
          <p:cNvPr id="607" name="Google Shape;607;p70"/>
          <p:cNvSpPr txBox="1">
            <a:spLocks noGrp="1"/>
          </p:cNvSpPr>
          <p:nvPr>
            <p:ph type="body" idx="1"/>
          </p:nvPr>
        </p:nvSpPr>
        <p:spPr>
          <a:xfrm>
            <a:off x="198500" y="1246825"/>
            <a:ext cx="5019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Assume that bad things will happen! You should plan security in way that lets you to get back to a working state.</a:t>
            </a:r>
            <a:endParaRPr sz="2000" dirty="0"/>
          </a:p>
          <a:p>
            <a:pPr marL="457200" lvl="0" indent="-342900" algn="l" rtl="0">
              <a:spcBef>
                <a:spcPts val="0"/>
              </a:spcBef>
              <a:spcAft>
                <a:spcPts val="0"/>
              </a:spcAft>
              <a:buSzPts val="1800"/>
              <a:buChar char="●"/>
            </a:pPr>
            <a:r>
              <a:rPr lang="en" sz="2000" dirty="0"/>
              <a:t>Example: Earthquakes</a:t>
            </a:r>
            <a:endParaRPr sz="2000" dirty="0"/>
          </a:p>
          <a:p>
            <a:pPr marL="914400" lvl="1" indent="-317500" algn="l" rtl="0">
              <a:spcBef>
                <a:spcPts val="0"/>
              </a:spcBef>
              <a:spcAft>
                <a:spcPts val="0"/>
              </a:spcAft>
              <a:buSzPts val="1400"/>
              <a:buChar char="○"/>
            </a:pPr>
            <a:r>
              <a:rPr lang="en" sz="1600" dirty="0"/>
              <a:t>Have resources for 1 week of staying put</a:t>
            </a:r>
            <a:endParaRPr sz="1600" dirty="0"/>
          </a:p>
          <a:p>
            <a:pPr marL="914400" lvl="1" indent="-317500" algn="l" rtl="0">
              <a:spcBef>
                <a:spcPts val="0"/>
              </a:spcBef>
              <a:spcAft>
                <a:spcPts val="0"/>
              </a:spcAft>
              <a:buSzPts val="1400"/>
              <a:buChar char="○"/>
            </a:pPr>
            <a:r>
              <a:rPr lang="en" sz="1600" dirty="0"/>
              <a:t>Have resources to travel 50 miles from my current location</a:t>
            </a:r>
            <a:endParaRPr sz="1600" dirty="0"/>
          </a:p>
          <a:p>
            <a:pPr marL="457200" lvl="0" indent="-342900" algn="l" rtl="0">
              <a:spcBef>
                <a:spcPts val="0"/>
              </a:spcBef>
              <a:spcAft>
                <a:spcPts val="0"/>
              </a:spcAft>
              <a:buSzPts val="1800"/>
              <a:buChar char="●"/>
            </a:pPr>
            <a:r>
              <a:rPr lang="en" sz="2000" dirty="0"/>
              <a:t>Example: Ransomware</a:t>
            </a:r>
            <a:endParaRPr sz="2000" dirty="0"/>
          </a:p>
          <a:p>
            <a:pPr marL="914400" lvl="1" indent="-317500" algn="l" rtl="0">
              <a:spcBef>
                <a:spcPts val="0"/>
              </a:spcBef>
              <a:spcAft>
                <a:spcPts val="0"/>
              </a:spcAft>
              <a:buSzPts val="1400"/>
              <a:buChar char="○"/>
            </a:pPr>
            <a:r>
              <a:rPr lang="en" sz="1600" dirty="0"/>
              <a:t>Keep offsite backups!</a:t>
            </a:r>
            <a:endParaRPr sz="1600" dirty="0"/>
          </a:p>
          <a:p>
            <a:pPr marL="914400" lvl="1" indent="-317500" algn="l" rtl="0">
              <a:spcBef>
                <a:spcPts val="0"/>
              </a:spcBef>
              <a:spcAft>
                <a:spcPts val="0"/>
              </a:spcAft>
              <a:buSzPts val="1400"/>
              <a:buChar char="○"/>
            </a:pPr>
            <a:r>
              <a:rPr lang="en" sz="1600" dirty="0"/>
              <a:t>If your computer and house catch on fire, it should be no big deal.</a:t>
            </a:r>
            <a:endParaRPr sz="1600" dirty="0"/>
          </a:p>
        </p:txBody>
      </p:sp>
      <p:pic>
        <p:nvPicPr>
          <p:cNvPr id="608" name="Google Shape;608;p70"/>
          <p:cNvPicPr preferRelativeResize="0"/>
          <p:nvPr/>
        </p:nvPicPr>
        <p:blipFill>
          <a:blip r:embed="rId3">
            <a:alphaModFix/>
          </a:blip>
          <a:stretch>
            <a:fillRect/>
          </a:stretch>
        </p:blipFill>
        <p:spPr>
          <a:xfrm>
            <a:off x="5629012" y="1946763"/>
            <a:ext cx="2082676" cy="2641274"/>
          </a:xfrm>
          <a:prstGeom prst="rect">
            <a:avLst/>
          </a:prstGeom>
          <a:noFill/>
          <a:ln>
            <a:noFill/>
          </a:ln>
        </p:spPr>
      </p:pic>
      <p:sp>
        <p:nvSpPr>
          <p:cNvPr id="609" name="Google Shape;609;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610" name="Google Shape;610;p70"/>
          <p:cNvPicPr preferRelativeResize="0"/>
          <p:nvPr/>
        </p:nvPicPr>
        <p:blipFill rotWithShape="1">
          <a:blip r:embed="rId4">
            <a:alphaModFix/>
          </a:blip>
          <a:srcRect l="5791" t="-254" r="5783" b="6056"/>
          <a:stretch/>
        </p:blipFill>
        <p:spPr>
          <a:xfrm>
            <a:off x="8122600" y="3907175"/>
            <a:ext cx="1021400" cy="1236324"/>
          </a:xfrm>
          <a:prstGeom prst="rect">
            <a:avLst/>
          </a:prstGeom>
          <a:noFill/>
          <a:ln>
            <a:noFill/>
          </a:ln>
        </p:spPr>
      </p:pic>
      <p:pic>
        <p:nvPicPr>
          <p:cNvPr id="611" name="Google Shape;611;p70"/>
          <p:cNvPicPr preferRelativeResize="0"/>
          <p:nvPr/>
        </p:nvPicPr>
        <p:blipFill rotWithShape="1">
          <a:blip r:embed="rId5">
            <a:alphaModFix/>
          </a:blip>
          <a:srcRect r="44681" b="44690"/>
          <a:stretch/>
        </p:blipFill>
        <p:spPr>
          <a:xfrm>
            <a:off x="6230562" y="3161500"/>
            <a:ext cx="1982423" cy="19819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Detection but no Response</a:t>
            </a:r>
            <a:endParaRPr dirty="0"/>
          </a:p>
        </p:txBody>
      </p:sp>
      <p:sp>
        <p:nvSpPr>
          <p:cNvPr id="617" name="Google Shape;617;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Bitcoin transactions are irreversible. </a:t>
            </a:r>
            <a:r>
              <a:rPr lang="en" b="1" dirty="0"/>
              <a:t>If you are hacked, you can never recover your Bitcoins.</a:t>
            </a:r>
            <a:endParaRPr dirty="0"/>
          </a:p>
          <a:p>
            <a:pPr marL="914400" lvl="1" indent="-317500" algn="l" rtl="0">
              <a:spcBef>
                <a:spcPts val="0"/>
              </a:spcBef>
              <a:spcAft>
                <a:spcPts val="0"/>
              </a:spcAft>
              <a:buSzPts val="1400"/>
              <a:buChar char="○"/>
            </a:pPr>
            <a:r>
              <a:rPr lang="en" sz="1600" dirty="0"/>
              <a:t>$68M stolen from </a:t>
            </a:r>
            <a:r>
              <a:rPr lang="en" sz="1600" dirty="0" err="1"/>
              <a:t>NiceHash</a:t>
            </a:r>
            <a:r>
              <a:rPr lang="en" sz="1600" dirty="0"/>
              <a:t> exchange in December 2017</a:t>
            </a:r>
            <a:endParaRPr sz="1600" dirty="0"/>
          </a:p>
          <a:p>
            <a:pPr marL="914400" lvl="1" indent="-317500" algn="l" rtl="0">
              <a:spcBef>
                <a:spcPts val="0"/>
              </a:spcBef>
              <a:spcAft>
                <a:spcPts val="0"/>
              </a:spcAft>
              <a:buSzPts val="1400"/>
              <a:buChar char="○"/>
            </a:pPr>
            <a:r>
              <a:rPr lang="en" sz="1600" dirty="0"/>
              <a:t>Four multi-million-dollar attacks on Ethereum in July 2018</a:t>
            </a:r>
            <a:endParaRPr sz="1600" dirty="0"/>
          </a:p>
          <a:p>
            <a:pPr marL="914400" lvl="1" indent="-317500" algn="l" rtl="0">
              <a:spcBef>
                <a:spcPts val="0"/>
              </a:spcBef>
              <a:spcAft>
                <a:spcPts val="0"/>
              </a:spcAft>
              <a:buSzPts val="1400"/>
              <a:buChar char="○"/>
            </a:pPr>
            <a:r>
              <a:rPr lang="en" sz="1600" dirty="0"/>
              <a:t>Coinbase: One </a:t>
            </a:r>
            <a:r>
              <a:rPr lang="en" sz="1600" b="1" dirty="0"/>
              <a:t>detected</a:t>
            </a:r>
            <a:r>
              <a:rPr lang="en" sz="1600" dirty="0"/>
              <a:t> theft per day</a:t>
            </a:r>
            <a:endParaRPr sz="1600" dirty="0"/>
          </a:p>
          <a:p>
            <a:pPr marL="457200" lvl="0" indent="-342900" algn="l" rtl="0">
              <a:spcBef>
                <a:spcPts val="0"/>
              </a:spcBef>
              <a:spcAft>
                <a:spcPts val="0"/>
              </a:spcAft>
              <a:buSzPts val="1800"/>
              <a:buChar char="●"/>
            </a:pPr>
            <a:r>
              <a:rPr lang="en" sz="2000" b="1" dirty="0"/>
              <a:t>Takeaway:</a:t>
            </a:r>
            <a:r>
              <a:rPr lang="en" sz="2000" dirty="0"/>
              <a:t> Prevention is great, but you must not </a:t>
            </a:r>
            <a:r>
              <a:rPr lang="en" sz="2000" i="1" dirty="0"/>
              <a:t>only</a:t>
            </a:r>
            <a:r>
              <a:rPr lang="en" sz="2000" dirty="0"/>
              <a:t> depend on prevention; you must also respond</a:t>
            </a:r>
            <a:endParaRPr sz="2000" b="1" dirty="0"/>
          </a:p>
        </p:txBody>
      </p:sp>
      <p:sp>
        <p:nvSpPr>
          <p:cNvPr id="618" name="Google Shape;618;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619" name="Google Shape;619;p71"/>
          <p:cNvGraphicFramePr/>
          <p:nvPr/>
        </p:nvGraphicFramePr>
        <p:xfrm>
          <a:off x="5421100" y="1493235"/>
          <a:ext cx="3549550" cy="1615375"/>
        </p:xfrm>
        <a:graphic>
          <a:graphicData uri="http://schemas.openxmlformats.org/drawingml/2006/table">
            <a:tbl>
              <a:tblPr>
                <a:noFill/>
                <a:tableStyleId>{A939FECE-F015-473F-9BEF-1F8277FC8A46}</a:tableStyleId>
              </a:tblPr>
              <a:tblGrid>
                <a:gridCol w="1890250">
                  <a:extLst>
                    <a:ext uri="{9D8B030D-6E8A-4147-A177-3AD203B41FA5}">
                      <a16:colId xmlns:a16="http://schemas.microsoft.com/office/drawing/2014/main" val="20000"/>
                    </a:ext>
                  </a:extLst>
                </a:gridCol>
                <a:gridCol w="1659300">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Hacked Bitcoin Exchange Says Users May Share $68 Million Loss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Lulu Yilun Chen and Yuji Nakamura</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August 5, 2016</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620" name="Google Shape;620;p71" title="Bloomberg"/>
          <p:cNvPicPr preferRelativeResize="0"/>
          <p:nvPr/>
        </p:nvPicPr>
        <p:blipFill>
          <a:blip r:embed="rId4">
            <a:alphaModFix/>
          </a:blip>
          <a:stretch>
            <a:fillRect/>
          </a:stretch>
        </p:blipFill>
        <p:spPr>
          <a:xfrm>
            <a:off x="5514500" y="1560499"/>
            <a:ext cx="1576832" cy="359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Defense in Depth</a:t>
            </a:r>
            <a:endParaRPr/>
          </a:p>
        </p:txBody>
      </p:sp>
      <p:sp>
        <p:nvSpPr>
          <p:cNvPr id="626" name="Google Shape;62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631"/>
        <p:cNvGrpSpPr/>
        <p:nvPr/>
      </p:nvGrpSpPr>
      <p:grpSpPr>
        <a:xfrm>
          <a:off x="0" y="0"/>
          <a:ext cx="0" cy="0"/>
          <a:chOff x="0" y="0"/>
          <a:chExt cx="0" cy="0"/>
        </a:xfrm>
      </p:grpSpPr>
      <p:sp>
        <p:nvSpPr>
          <p:cNvPr id="632" name="Google Shape;632;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Theodosian Walls of Constantinople</a:t>
            </a:r>
            <a:endParaRPr dirty="0"/>
          </a:p>
        </p:txBody>
      </p:sp>
      <p:sp>
        <p:nvSpPr>
          <p:cNvPr id="633" name="Google Shape;633;p7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ancient capital of the Byzantine empire had a wall…</a:t>
            </a:r>
            <a:endParaRPr dirty="0"/>
          </a:p>
          <a:p>
            <a:pPr marL="914400" lvl="1" indent="-317500" algn="l" rtl="0">
              <a:spcBef>
                <a:spcPts val="0"/>
              </a:spcBef>
              <a:spcAft>
                <a:spcPts val="0"/>
              </a:spcAft>
              <a:buSzPts val="1400"/>
              <a:buChar char="○"/>
            </a:pPr>
            <a:r>
              <a:rPr lang="en" dirty="0"/>
              <a:t>Well, they had a moat…</a:t>
            </a:r>
            <a:endParaRPr dirty="0"/>
          </a:p>
          <a:p>
            <a:pPr marL="914400" lvl="1" indent="-317500" algn="l" rtl="0">
              <a:spcBef>
                <a:spcPts val="0"/>
              </a:spcBef>
              <a:spcAft>
                <a:spcPts val="0"/>
              </a:spcAft>
              <a:buSzPts val="1400"/>
              <a:buChar char="○"/>
            </a:pPr>
            <a:r>
              <a:rPr lang="en" dirty="0"/>
              <a:t>then a wall…</a:t>
            </a:r>
            <a:endParaRPr dirty="0"/>
          </a:p>
          <a:p>
            <a:pPr marL="914400" lvl="1" indent="-317500" algn="l" rtl="0">
              <a:spcBef>
                <a:spcPts val="0"/>
              </a:spcBef>
              <a:spcAft>
                <a:spcPts val="0"/>
              </a:spcAft>
              <a:buSzPts val="1400"/>
              <a:buChar char="○"/>
            </a:pPr>
            <a:r>
              <a:rPr lang="en" dirty="0"/>
              <a:t>then a depression…</a:t>
            </a:r>
            <a:endParaRPr dirty="0"/>
          </a:p>
          <a:p>
            <a:pPr marL="914400" lvl="1" indent="-317500" algn="l" rtl="0">
              <a:spcBef>
                <a:spcPts val="0"/>
              </a:spcBef>
              <a:spcAft>
                <a:spcPts val="0"/>
              </a:spcAft>
              <a:buSzPts val="1400"/>
              <a:buChar char="○"/>
            </a:pPr>
            <a:r>
              <a:rPr lang="en" dirty="0"/>
              <a:t>… and then an even bigger wall</a:t>
            </a:r>
            <a:endParaRPr dirty="0"/>
          </a:p>
          <a:p>
            <a:pPr marL="457200" lvl="0" indent="-342900" algn="l" rtl="0">
              <a:spcBef>
                <a:spcPts val="0"/>
              </a:spcBef>
              <a:spcAft>
                <a:spcPts val="0"/>
              </a:spcAft>
              <a:buSzPts val="1800"/>
              <a:buChar char="●"/>
            </a:pPr>
            <a:r>
              <a:rPr lang="en" dirty="0"/>
              <a:t>It also had towers to rain fire and arrows upon the enemy…</a:t>
            </a:r>
            <a:endParaRPr dirty="0"/>
          </a:p>
          <a:p>
            <a:pPr marL="457200" lvl="0" indent="-342900" algn="l" rtl="0">
              <a:spcBef>
                <a:spcPts val="0"/>
              </a:spcBef>
              <a:spcAft>
                <a:spcPts val="0"/>
              </a:spcAft>
              <a:buSzPts val="1800"/>
              <a:buChar char="●"/>
            </a:pPr>
            <a:r>
              <a:rPr lang="en" b="1" dirty="0"/>
              <a:t>Takeaway</a:t>
            </a:r>
            <a:r>
              <a:rPr lang="en" dirty="0"/>
              <a:t>: Defense in depth</a:t>
            </a:r>
            <a:endParaRPr dirty="0"/>
          </a:p>
        </p:txBody>
      </p:sp>
      <p:pic>
        <p:nvPicPr>
          <p:cNvPr id="634" name="Google Shape;634;p73"/>
          <p:cNvPicPr preferRelativeResize="0"/>
          <p:nvPr/>
        </p:nvPicPr>
        <p:blipFill>
          <a:blip r:embed="rId3">
            <a:alphaModFix/>
          </a:blip>
          <a:stretch>
            <a:fillRect/>
          </a:stretch>
        </p:blipFill>
        <p:spPr>
          <a:xfrm>
            <a:off x="5929700" y="1246825"/>
            <a:ext cx="2625701" cy="1479025"/>
          </a:xfrm>
          <a:prstGeom prst="rect">
            <a:avLst/>
          </a:prstGeom>
          <a:noFill/>
          <a:ln>
            <a:noFill/>
          </a:ln>
        </p:spPr>
      </p:pic>
      <p:pic>
        <p:nvPicPr>
          <p:cNvPr id="635" name="Google Shape;635;p73"/>
          <p:cNvPicPr preferRelativeResize="0"/>
          <p:nvPr/>
        </p:nvPicPr>
        <p:blipFill>
          <a:blip r:embed="rId4">
            <a:alphaModFix/>
          </a:blip>
          <a:stretch>
            <a:fillRect/>
          </a:stretch>
        </p:blipFill>
        <p:spPr>
          <a:xfrm flipH="1">
            <a:off x="6462274" y="2932450"/>
            <a:ext cx="1560550" cy="2079974"/>
          </a:xfrm>
          <a:prstGeom prst="rect">
            <a:avLst/>
          </a:prstGeom>
          <a:noFill/>
          <a:ln>
            <a:noFill/>
          </a:ln>
        </p:spPr>
      </p:pic>
      <p:sp>
        <p:nvSpPr>
          <p:cNvPr id="636" name="Google Shape;636;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Defense in Depth</a:t>
            </a:r>
            <a:endParaRPr/>
          </a:p>
        </p:txBody>
      </p:sp>
      <p:sp>
        <p:nvSpPr>
          <p:cNvPr id="642" name="Google Shape;642;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Multiple types of defenses should be layered together</a:t>
            </a:r>
            <a:endParaRPr sz="2000" dirty="0"/>
          </a:p>
          <a:p>
            <a:pPr marL="457200" lvl="0" indent="-342900" algn="l" rtl="0">
              <a:spcBef>
                <a:spcPts val="0"/>
              </a:spcBef>
              <a:spcAft>
                <a:spcPts val="0"/>
              </a:spcAft>
              <a:buSzPts val="1800"/>
              <a:buChar char="●"/>
            </a:pPr>
            <a:r>
              <a:rPr lang="en" sz="2000" dirty="0"/>
              <a:t>An attacker should have to breach all defenses to successfully attack a system</a:t>
            </a:r>
            <a:endParaRPr sz="2000" dirty="0"/>
          </a:p>
          <a:p>
            <a:pPr marL="457200" lvl="0" indent="-342900" algn="l" rtl="0">
              <a:spcBef>
                <a:spcPts val="0"/>
              </a:spcBef>
              <a:spcAft>
                <a:spcPts val="0"/>
              </a:spcAft>
              <a:buSzPts val="1800"/>
              <a:buChar char="●"/>
            </a:pPr>
            <a:r>
              <a:rPr lang="en" sz="2000" dirty="0"/>
              <a:t>However, consider </a:t>
            </a:r>
            <a:r>
              <a:rPr lang="en" sz="2000" b="1" dirty="0"/>
              <a:t>security is economics</a:t>
            </a:r>
            <a:endParaRPr sz="2000" dirty="0"/>
          </a:p>
          <a:p>
            <a:pPr marL="914400" lvl="1" indent="-317500" algn="l" rtl="0">
              <a:spcBef>
                <a:spcPts val="0"/>
              </a:spcBef>
              <a:spcAft>
                <a:spcPts val="0"/>
              </a:spcAft>
              <a:buSzPts val="1400"/>
              <a:buChar char="○"/>
            </a:pPr>
            <a:r>
              <a:rPr lang="en" sz="1600" dirty="0"/>
              <a:t>Defenses are not free.</a:t>
            </a:r>
            <a:endParaRPr sz="1600" dirty="0"/>
          </a:p>
          <a:p>
            <a:pPr marL="914400" lvl="1" indent="-317500" algn="l" rtl="0">
              <a:spcBef>
                <a:spcPts val="0"/>
              </a:spcBef>
              <a:spcAft>
                <a:spcPts val="0"/>
              </a:spcAft>
              <a:buSzPts val="1400"/>
              <a:buChar char="○"/>
            </a:pPr>
            <a:r>
              <a:rPr lang="en" sz="1600" dirty="0"/>
              <a:t>Defenses are often less than the sum of their parts</a:t>
            </a:r>
            <a:endParaRPr sz="1600" dirty="0"/>
          </a:p>
        </p:txBody>
      </p:sp>
      <p:sp>
        <p:nvSpPr>
          <p:cNvPr id="643" name="Google Shape;64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Overview</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Least Privilege</a:t>
            </a:r>
            <a:endParaRPr/>
          </a:p>
        </p:txBody>
      </p:sp>
      <p:sp>
        <p:nvSpPr>
          <p:cNvPr id="649" name="Google Shape;64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650" name="Google Shape;650;p7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1.6</a:t>
            </a: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56" name="Google Shape;656;p76"/>
          <p:cNvPicPr preferRelativeResize="0"/>
          <p:nvPr/>
        </p:nvPicPr>
        <p:blipFill>
          <a:blip r:embed="rId3">
            <a:alphaModFix/>
          </a:blip>
          <a:stretch>
            <a:fillRect/>
          </a:stretch>
        </p:blipFill>
        <p:spPr>
          <a:xfrm>
            <a:off x="1639375" y="1148375"/>
            <a:ext cx="5865247" cy="3995127"/>
          </a:xfrm>
          <a:prstGeom prst="rect">
            <a:avLst/>
          </a:prstGeom>
          <a:noFill/>
          <a:ln>
            <a:noFill/>
          </a:ln>
        </p:spPr>
      </p:pic>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63" name="Google Shape;663;p77"/>
          <p:cNvPicPr preferRelativeResize="0"/>
          <p:nvPr/>
        </p:nvPicPr>
        <p:blipFill>
          <a:blip r:embed="rId3">
            <a:alphaModFix/>
          </a:blip>
          <a:stretch>
            <a:fillRect/>
          </a:stretch>
        </p:blipFill>
        <p:spPr>
          <a:xfrm>
            <a:off x="1185400" y="1148375"/>
            <a:ext cx="6773192" cy="3995125"/>
          </a:xfrm>
          <a:prstGeom prst="rect">
            <a:avLst/>
          </a:prstGeom>
          <a:noFill/>
          <a:ln>
            <a:noFill/>
          </a:ln>
        </p:spPr>
      </p:pic>
      <p:sp>
        <p:nvSpPr>
          <p:cNvPr id="664" name="Google Shape;66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70" name="Google Shape;670;p78"/>
          <p:cNvPicPr preferRelativeResize="0"/>
          <p:nvPr/>
        </p:nvPicPr>
        <p:blipFill>
          <a:blip r:embed="rId3">
            <a:alphaModFix/>
          </a:blip>
          <a:stretch>
            <a:fillRect/>
          </a:stretch>
        </p:blipFill>
        <p:spPr>
          <a:xfrm>
            <a:off x="1332875" y="1148375"/>
            <a:ext cx="6478239" cy="3995125"/>
          </a:xfrm>
          <a:prstGeom prst="rect">
            <a:avLst/>
          </a:prstGeom>
          <a:noFill/>
          <a:ln>
            <a:noFill/>
          </a:ln>
        </p:spPr>
      </p:pic>
      <p:sp>
        <p:nvSpPr>
          <p:cNvPr id="671" name="Google Shape;671;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675"/>
        <p:cNvGrpSpPr/>
        <p:nvPr/>
      </p:nvGrpSpPr>
      <p:grpSpPr>
        <a:xfrm>
          <a:off x="0" y="0"/>
          <a:ext cx="0" cy="0"/>
          <a:chOff x="0" y="0"/>
          <a:chExt cx="0" cy="0"/>
        </a:xfrm>
      </p:grpSpPr>
      <p:sp>
        <p:nvSpPr>
          <p:cNvPr id="676" name="Google Shape;67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77" name="Google Shape;677;p79"/>
          <p:cNvPicPr preferRelativeResize="0"/>
          <p:nvPr/>
        </p:nvPicPr>
        <p:blipFill>
          <a:blip r:embed="rId3">
            <a:alphaModFix/>
          </a:blip>
          <a:stretch>
            <a:fillRect/>
          </a:stretch>
        </p:blipFill>
        <p:spPr>
          <a:xfrm>
            <a:off x="1322588" y="1148375"/>
            <a:ext cx="6498821" cy="3995125"/>
          </a:xfrm>
          <a:prstGeom prst="rect">
            <a:avLst/>
          </a:prstGeom>
          <a:noFill/>
          <a:ln>
            <a:noFill/>
          </a:ln>
        </p:spPr>
      </p:pic>
      <p:sp>
        <p:nvSpPr>
          <p:cNvPr id="678" name="Google Shape;67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84" name="Google Shape;684;p80"/>
          <p:cNvPicPr preferRelativeResize="0"/>
          <p:nvPr/>
        </p:nvPicPr>
        <p:blipFill>
          <a:blip r:embed="rId3">
            <a:alphaModFix/>
          </a:blip>
          <a:stretch>
            <a:fillRect/>
          </a:stretch>
        </p:blipFill>
        <p:spPr>
          <a:xfrm>
            <a:off x="5566254" y="2068300"/>
            <a:ext cx="3452877" cy="2122649"/>
          </a:xfrm>
          <a:prstGeom prst="rect">
            <a:avLst/>
          </a:prstGeom>
          <a:noFill/>
          <a:ln>
            <a:noFill/>
          </a:ln>
        </p:spPr>
      </p:pic>
      <p:sp>
        <p:nvSpPr>
          <p:cNvPr id="685" name="Google Shape;685;p8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What was this program able to do?</a:t>
            </a:r>
            <a:endParaRPr sz="2000" dirty="0"/>
          </a:p>
          <a:p>
            <a:pPr marL="914400" lvl="1" indent="-317500" algn="l" rtl="0">
              <a:spcBef>
                <a:spcPts val="0"/>
              </a:spcBef>
              <a:spcAft>
                <a:spcPts val="0"/>
              </a:spcAft>
              <a:buSzPts val="1400"/>
              <a:buChar char="○"/>
            </a:pPr>
            <a:r>
              <a:rPr lang="en" dirty="0"/>
              <a:t>Leak your files</a:t>
            </a:r>
            <a:endParaRPr dirty="0"/>
          </a:p>
          <a:p>
            <a:pPr marL="914400" lvl="1" indent="-317500" algn="l" rtl="0">
              <a:spcBef>
                <a:spcPts val="0"/>
              </a:spcBef>
              <a:spcAft>
                <a:spcPts val="0"/>
              </a:spcAft>
              <a:buSzPts val="1400"/>
              <a:buChar char="○"/>
            </a:pPr>
            <a:r>
              <a:rPr lang="en" dirty="0"/>
              <a:t>Delete your files</a:t>
            </a:r>
            <a:endParaRPr dirty="0"/>
          </a:p>
          <a:p>
            <a:pPr marL="914400" lvl="1" indent="-317500" algn="l" rtl="0">
              <a:spcBef>
                <a:spcPts val="0"/>
              </a:spcBef>
              <a:spcAft>
                <a:spcPts val="0"/>
              </a:spcAft>
              <a:buSzPts val="1400"/>
              <a:buChar char="○"/>
            </a:pPr>
            <a:r>
              <a:rPr lang="en" dirty="0"/>
              <a:t>Send spam</a:t>
            </a:r>
            <a:endParaRPr dirty="0"/>
          </a:p>
          <a:p>
            <a:pPr marL="914400" lvl="1" indent="-317500" algn="l" rtl="0">
              <a:spcBef>
                <a:spcPts val="0"/>
              </a:spcBef>
              <a:spcAft>
                <a:spcPts val="0"/>
              </a:spcAft>
              <a:buSzPts val="1400"/>
              <a:buChar char="○"/>
            </a:pPr>
            <a:r>
              <a:rPr lang="en" dirty="0"/>
              <a:t>Run another malicious program</a:t>
            </a:r>
            <a:endParaRPr dirty="0"/>
          </a:p>
          <a:p>
            <a:pPr marL="457200" lvl="0" indent="-342900" algn="l" rtl="0">
              <a:spcBef>
                <a:spcPts val="0"/>
              </a:spcBef>
              <a:spcAft>
                <a:spcPts val="0"/>
              </a:spcAft>
              <a:buSzPts val="1800"/>
              <a:buChar char="●"/>
            </a:pPr>
            <a:r>
              <a:rPr lang="en" sz="2000" dirty="0"/>
              <a:t>What does this program need to be able to do?</a:t>
            </a:r>
            <a:endParaRPr sz="2000" dirty="0"/>
          </a:p>
          <a:p>
            <a:pPr marL="914400" lvl="1" indent="-317500" algn="l" rtl="0">
              <a:spcBef>
                <a:spcPts val="0"/>
              </a:spcBef>
              <a:spcAft>
                <a:spcPts val="0"/>
              </a:spcAft>
              <a:buSzPts val="1400"/>
              <a:buChar char="○"/>
            </a:pPr>
            <a:r>
              <a:rPr lang="en" dirty="0"/>
              <a:t>Access the screen</a:t>
            </a:r>
            <a:endParaRPr dirty="0"/>
          </a:p>
          <a:p>
            <a:pPr marL="914400" lvl="1" indent="-317500" algn="l" rtl="0">
              <a:spcBef>
                <a:spcPts val="0"/>
              </a:spcBef>
              <a:spcAft>
                <a:spcPts val="0"/>
              </a:spcAft>
              <a:buSzPts val="1400"/>
              <a:buChar char="○"/>
            </a:pPr>
            <a:r>
              <a:rPr lang="en" dirty="0"/>
              <a:t>Manage some files (but not all files)</a:t>
            </a:r>
            <a:endParaRPr dirty="0"/>
          </a:p>
          <a:p>
            <a:pPr marL="914400" lvl="1" indent="-317500" algn="l" rtl="0">
              <a:spcBef>
                <a:spcPts val="0"/>
              </a:spcBef>
              <a:spcAft>
                <a:spcPts val="0"/>
              </a:spcAft>
              <a:buSzPts val="1400"/>
              <a:buChar char="○"/>
            </a:pPr>
            <a:r>
              <a:rPr lang="en" dirty="0"/>
              <a:t>Make some Internet connections (but not all Internet connections)</a:t>
            </a:r>
            <a:endParaRPr dirty="0"/>
          </a:p>
          <a:p>
            <a:pPr marL="457200" lvl="0" indent="-342900" algn="l" rtl="0">
              <a:spcBef>
                <a:spcPts val="0"/>
              </a:spcBef>
              <a:spcAft>
                <a:spcPts val="0"/>
              </a:spcAft>
              <a:buSzPts val="1800"/>
              <a:buChar char="●"/>
            </a:pPr>
            <a:r>
              <a:rPr lang="en" sz="2000" b="1" dirty="0"/>
              <a:t>Takeaway</a:t>
            </a:r>
            <a:r>
              <a:rPr lang="en" sz="2000" dirty="0"/>
              <a:t>: Least privilege</a:t>
            </a:r>
            <a:endParaRPr sz="2000" dirty="0"/>
          </a:p>
        </p:txBody>
      </p:sp>
      <p:sp>
        <p:nvSpPr>
          <p:cNvPr id="686" name="Google Shape;68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Least Privilege</a:t>
            </a:r>
            <a:endParaRPr/>
          </a:p>
        </p:txBody>
      </p:sp>
      <p:sp>
        <p:nvSpPr>
          <p:cNvPr id="692" name="Google Shape;692;p81"/>
          <p:cNvSpPr txBox="1">
            <a:spLocks noGrp="1"/>
          </p:cNvSpPr>
          <p:nvPr>
            <p:ph type="body" idx="1"/>
          </p:nvPr>
        </p:nvSpPr>
        <p:spPr>
          <a:xfrm>
            <a:off x="198500" y="1246825"/>
            <a:ext cx="84248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what permissions a entity or program </a:t>
            </a:r>
            <a:r>
              <a:rPr lang="en" sz="2000" i="1" dirty="0"/>
              <a:t>needs</a:t>
            </a:r>
            <a:r>
              <a:rPr lang="en" sz="2000" dirty="0"/>
              <a:t> to be able to do its job correctly</a:t>
            </a:r>
            <a:endParaRPr sz="2000" dirty="0"/>
          </a:p>
          <a:p>
            <a:pPr marL="914400" lvl="1" indent="-317500" algn="l" rtl="0">
              <a:spcBef>
                <a:spcPts val="0"/>
              </a:spcBef>
              <a:spcAft>
                <a:spcPts val="0"/>
              </a:spcAft>
              <a:buSzPts val="1400"/>
              <a:buChar char="○"/>
            </a:pPr>
            <a:r>
              <a:rPr lang="en" sz="1600" dirty="0"/>
              <a:t>If you grant unnecessary permissions, a malicious or hacked program could use those permissions against you</a:t>
            </a:r>
            <a:endParaRPr sz="1600" dirty="0"/>
          </a:p>
        </p:txBody>
      </p:sp>
      <p:sp>
        <p:nvSpPr>
          <p:cNvPr id="693" name="Google Shape;6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Separation of Responsibility</a:t>
            </a:r>
            <a:endParaRPr/>
          </a:p>
        </p:txBody>
      </p:sp>
      <p:sp>
        <p:nvSpPr>
          <p:cNvPr id="699" name="Google Shape;69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Welcome to a Nuclear Bunker</a:t>
            </a:r>
            <a:endParaRPr/>
          </a:p>
        </p:txBody>
      </p:sp>
      <p:pic>
        <p:nvPicPr>
          <p:cNvPr id="706" name="Google Shape;706;p83"/>
          <p:cNvPicPr preferRelativeResize="0"/>
          <p:nvPr/>
        </p:nvPicPr>
        <p:blipFill>
          <a:blip r:embed="rId3">
            <a:alphaModFix/>
          </a:blip>
          <a:stretch>
            <a:fillRect/>
          </a:stretch>
        </p:blipFill>
        <p:spPr>
          <a:xfrm>
            <a:off x="1358400" y="1326400"/>
            <a:ext cx="2913843" cy="1943500"/>
          </a:xfrm>
          <a:prstGeom prst="rect">
            <a:avLst/>
          </a:prstGeom>
          <a:noFill/>
          <a:ln>
            <a:noFill/>
          </a:ln>
        </p:spPr>
      </p:pic>
      <p:pic>
        <p:nvPicPr>
          <p:cNvPr id="707" name="Google Shape;707;p83"/>
          <p:cNvPicPr preferRelativeResize="0"/>
          <p:nvPr/>
        </p:nvPicPr>
        <p:blipFill>
          <a:blip r:embed="rId4">
            <a:alphaModFix/>
          </a:blip>
          <a:stretch>
            <a:fillRect/>
          </a:stretch>
        </p:blipFill>
        <p:spPr>
          <a:xfrm>
            <a:off x="4613300" y="1326400"/>
            <a:ext cx="2913848" cy="1934988"/>
          </a:xfrm>
          <a:prstGeom prst="rect">
            <a:avLst/>
          </a:prstGeom>
          <a:noFill/>
          <a:ln>
            <a:noFill/>
          </a:ln>
        </p:spPr>
      </p:pic>
      <p:pic>
        <p:nvPicPr>
          <p:cNvPr id="708" name="Google Shape;708;p83"/>
          <p:cNvPicPr preferRelativeResize="0"/>
          <p:nvPr/>
        </p:nvPicPr>
        <p:blipFill rotWithShape="1">
          <a:blip r:embed="rId5">
            <a:alphaModFix/>
          </a:blip>
          <a:srcRect t="31812" b="27558"/>
          <a:stretch/>
        </p:blipFill>
        <p:spPr>
          <a:xfrm>
            <a:off x="1358400" y="3370150"/>
            <a:ext cx="2832126" cy="1730248"/>
          </a:xfrm>
          <a:prstGeom prst="rect">
            <a:avLst/>
          </a:prstGeom>
          <a:noFill/>
          <a:ln>
            <a:noFill/>
          </a:ln>
        </p:spPr>
      </p:pic>
      <p:pic>
        <p:nvPicPr>
          <p:cNvPr id="709" name="Google Shape;709;p83"/>
          <p:cNvPicPr preferRelativeResize="0"/>
          <p:nvPr/>
        </p:nvPicPr>
        <p:blipFill>
          <a:blip r:embed="rId6">
            <a:alphaModFix/>
          </a:blip>
          <a:stretch>
            <a:fillRect/>
          </a:stretch>
        </p:blipFill>
        <p:spPr>
          <a:xfrm>
            <a:off x="5385351" y="3438000"/>
            <a:ext cx="1369749" cy="1594552"/>
          </a:xfrm>
          <a:prstGeom prst="rect">
            <a:avLst/>
          </a:prstGeom>
          <a:noFill/>
          <a:ln>
            <a:noFill/>
          </a:ln>
        </p:spPr>
      </p:pic>
      <p:sp>
        <p:nvSpPr>
          <p:cNvPr id="710" name="Google Shape;71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Separation of Responsibility</a:t>
            </a:r>
            <a:endParaRPr/>
          </a:p>
        </p:txBody>
      </p:sp>
      <p:sp>
        <p:nvSpPr>
          <p:cNvPr id="716" name="Google Shape;716;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need to have a privilege, consider requiring multiple parties to work together (collude) to exercise it</a:t>
            </a:r>
            <a:endParaRPr sz="2000" dirty="0"/>
          </a:p>
          <a:p>
            <a:pPr marL="914400" lvl="1" indent="-317500" algn="l" rtl="0">
              <a:spcBef>
                <a:spcPts val="0"/>
              </a:spcBef>
              <a:spcAft>
                <a:spcPts val="0"/>
              </a:spcAft>
              <a:buSzPts val="1400"/>
              <a:buChar char="○"/>
            </a:pPr>
            <a:r>
              <a:rPr lang="en" sz="1600" dirty="0"/>
              <a:t>It’s much more likely for a single party to be malicious than for all multiple parties to be malicious and collude with one another</a:t>
            </a:r>
            <a:endParaRPr sz="1600" dirty="0"/>
          </a:p>
        </p:txBody>
      </p:sp>
      <p:sp>
        <p:nvSpPr>
          <p:cNvPr id="717" name="Google Shape;717;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400" dirty="0"/>
              <a:t>Understand </a:t>
            </a:r>
            <a:r>
              <a:rPr lang="en-US" sz="2400" b="1" dirty="0"/>
              <a:t>fundamental</a:t>
            </a:r>
            <a:r>
              <a:rPr lang="en-US" sz="2400" dirty="0"/>
              <a:t> concepts of security</a:t>
            </a:r>
            <a:endParaRPr sz="2400" dirty="0"/>
          </a:p>
          <a:p>
            <a:pPr marL="457200" lvl="0" indent="-342900" algn="l" rtl="0">
              <a:spcBef>
                <a:spcPts val="0"/>
              </a:spcBef>
              <a:spcAft>
                <a:spcPts val="0"/>
              </a:spcAft>
              <a:buSzPts val="1800"/>
              <a:buChar char="●"/>
            </a:pPr>
            <a:r>
              <a:rPr lang="en" sz="2400" dirty="0"/>
              <a:t>Understand security vulnerabilities, threats and their significance</a:t>
            </a:r>
            <a:endParaRPr sz="2400" dirty="0"/>
          </a:p>
          <a:p>
            <a:pPr marL="457200" lvl="0" indent="-342900" algn="l" rtl="0">
              <a:spcBef>
                <a:spcPts val="0"/>
              </a:spcBef>
              <a:spcAft>
                <a:spcPts val="0"/>
              </a:spcAft>
              <a:buSzPts val="1800"/>
              <a:buChar char="●"/>
            </a:pPr>
            <a:r>
              <a:rPr lang="en" sz="2400" dirty="0"/>
              <a:t>Understand how attacks work in practice</a:t>
            </a:r>
          </a:p>
          <a:p>
            <a:r>
              <a:rPr lang="en-US" sz="2400" dirty="0"/>
              <a:t>Understand security properties, and build computer systems with robust security properties</a:t>
            </a:r>
            <a:endParaRPr sz="2400" dirty="0"/>
          </a:p>
          <a:p>
            <a:pPr marL="0" lvl="0" indent="0" algn="l" rtl="0">
              <a:spcBef>
                <a:spcPts val="1200"/>
              </a:spcBef>
              <a:spcAft>
                <a:spcPts val="0"/>
              </a:spcAft>
              <a:buNone/>
            </a:pPr>
            <a:endParaRPr sz="2400" dirty="0"/>
          </a:p>
          <a:p>
            <a:pPr marL="457200" lvl="0" indent="-342900" algn="l" rtl="0">
              <a:spcBef>
                <a:spcPts val="1200"/>
              </a:spcBef>
              <a:spcAft>
                <a:spcPts val="0"/>
              </a:spcAft>
              <a:buSzPts val="1800"/>
              <a:buChar char="●"/>
            </a:pPr>
            <a:r>
              <a:rPr lang="en" sz="2400" dirty="0"/>
              <a:t>What mistakes </a:t>
            </a:r>
            <a:r>
              <a:rPr lang="en" sz="2400" i="1" dirty="0"/>
              <a:t>not to make!</a:t>
            </a:r>
          </a:p>
        </p:txBody>
      </p:sp>
      <p:sp>
        <p:nvSpPr>
          <p:cNvPr id="186" name="Google Shape;18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Objectives</a:t>
            </a:r>
            <a:endParaRPr/>
          </a:p>
        </p:txBody>
      </p:sp>
      <p:sp>
        <p:nvSpPr>
          <p:cNvPr id="187" name="Google Shape;1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Ensure Complete Mediation</a:t>
            </a:r>
            <a:endParaRPr/>
          </a:p>
        </p:txBody>
      </p:sp>
      <p:sp>
        <p:nvSpPr>
          <p:cNvPr id="723" name="Google Shape;7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
        <p:nvSpPr>
          <p:cNvPr id="724" name="Google Shape;724;p8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1.8 &amp; 1.13</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Spot the Issue</a:t>
            </a:r>
            <a:endParaRPr/>
          </a:p>
        </p:txBody>
      </p:sp>
      <p:pic>
        <p:nvPicPr>
          <p:cNvPr id="730" name="Google Shape;730;p86"/>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Ensure Complete Mediation</a:t>
            </a:r>
            <a:endParaRPr/>
          </a:p>
        </p:txBody>
      </p:sp>
      <p:sp>
        <p:nvSpPr>
          <p:cNvPr id="737" name="Google Shape;737;p87"/>
          <p:cNvSpPr txBox="1">
            <a:spLocks noGrp="1"/>
          </p:cNvSpPr>
          <p:nvPr>
            <p:ph type="body" idx="1"/>
          </p:nvPr>
        </p:nvSpPr>
        <p:spPr>
          <a:xfrm>
            <a:off x="198500" y="1246825"/>
            <a:ext cx="5312838"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Ensure that every access point is monitored and protected</a:t>
            </a:r>
            <a:endParaRPr sz="2000" dirty="0"/>
          </a:p>
          <a:p>
            <a:pPr marL="457200" lvl="0" indent="-342900" algn="l" rtl="0">
              <a:spcBef>
                <a:spcPts val="0"/>
              </a:spcBef>
              <a:spcAft>
                <a:spcPts val="0"/>
              </a:spcAft>
              <a:buSzPts val="1800"/>
              <a:buChar char="●"/>
            </a:pPr>
            <a:r>
              <a:rPr lang="en" sz="2000" b="1" dirty="0"/>
              <a:t>Reference monitor</a:t>
            </a:r>
            <a:r>
              <a:rPr lang="en" sz="2000" dirty="0"/>
              <a:t>: Single point through which all access must occur</a:t>
            </a:r>
            <a:endParaRPr sz="2000" dirty="0"/>
          </a:p>
          <a:p>
            <a:pPr marL="914400" lvl="1" indent="-317500" algn="l" rtl="0">
              <a:spcBef>
                <a:spcPts val="0"/>
              </a:spcBef>
              <a:spcAft>
                <a:spcPts val="0"/>
              </a:spcAft>
              <a:buSzPts val="1400"/>
              <a:buChar char="○"/>
            </a:pPr>
            <a:r>
              <a:rPr lang="en" sz="1600" dirty="0"/>
              <a:t>Example: A network firewall, airport security, the doors to the dorms</a:t>
            </a:r>
            <a:endParaRPr sz="1600" dirty="0"/>
          </a:p>
          <a:p>
            <a:pPr marL="457200" lvl="0" indent="-342900" algn="l" rtl="0">
              <a:spcBef>
                <a:spcPts val="0"/>
              </a:spcBef>
              <a:spcAft>
                <a:spcPts val="0"/>
              </a:spcAft>
              <a:buSzPts val="1800"/>
              <a:buChar char="●"/>
            </a:pPr>
            <a:r>
              <a:rPr lang="en" sz="2000" dirty="0"/>
              <a:t>Desired properties of reference monitors:</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914400" lvl="1" indent="-317500" algn="l" rtl="0">
              <a:spcBef>
                <a:spcPts val="0"/>
              </a:spcBef>
              <a:spcAft>
                <a:spcPts val="0"/>
              </a:spcAft>
              <a:buSzPts val="1400"/>
              <a:buChar char="○"/>
            </a:pPr>
            <a:r>
              <a:rPr lang="en" sz="1600" dirty="0"/>
              <a:t>Should be part of the TCB</a:t>
            </a:r>
            <a:endParaRPr sz="1600" dirty="0"/>
          </a:p>
        </p:txBody>
      </p:sp>
      <p:pic>
        <p:nvPicPr>
          <p:cNvPr id="738" name="Google Shape;738;p87"/>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739" name="Google Shape;73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
        <p:nvSpPr>
          <p:cNvPr id="740" name="Google Shape;740;p87"/>
          <p:cNvSpPr txBox="1"/>
          <p:nvPr/>
        </p:nvSpPr>
        <p:spPr>
          <a:xfrm>
            <a:off x="5770225" y="3741350"/>
            <a:ext cx="29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cars drove around the barrier</a:t>
            </a:r>
            <a:endParaRPr/>
          </a:p>
        </p:txBody>
      </p:sp>
      <p:pic>
        <p:nvPicPr>
          <p:cNvPr id="741" name="Google Shape;741;p87"/>
          <p:cNvPicPr preferRelativeResize="0"/>
          <p:nvPr/>
        </p:nvPicPr>
        <p:blipFill rotWithShape="1">
          <a:blip r:embed="rId4">
            <a:alphaModFix/>
          </a:blip>
          <a:srcRect l="47265" t="35065" r="39664" b="47606"/>
          <a:stretch/>
        </p:blipFill>
        <p:spPr>
          <a:xfrm rot="-1256318">
            <a:off x="7663630" y="2619018"/>
            <a:ext cx="373161" cy="4947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47" name="Google Shape;747;p88"/>
          <p:cNvSpPr txBox="1">
            <a:spLocks noGrp="1"/>
          </p:cNvSpPr>
          <p:nvPr>
            <p:ph type="body" idx="1"/>
          </p:nvPr>
        </p:nvSpPr>
        <p:spPr>
          <a:xfrm>
            <a:off x="198500" y="1246825"/>
            <a:ext cx="89455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 common failure of ensuring complete mediation involving race conditions</a:t>
            </a:r>
            <a:endParaRPr sz="2000" dirty="0"/>
          </a:p>
          <a:p>
            <a:pPr marL="457200" lvl="0" indent="-342900" algn="l" rtl="0">
              <a:spcBef>
                <a:spcPts val="0"/>
              </a:spcBef>
              <a:spcAft>
                <a:spcPts val="0"/>
              </a:spcAft>
              <a:buSzPts val="1800"/>
              <a:buChar char="●"/>
            </a:pPr>
            <a:r>
              <a:rPr lang="en" sz="2000" dirty="0"/>
              <a:t>Consider the following code:</a:t>
            </a:r>
            <a:endParaRPr sz="2000" b="1" dirty="0">
              <a:latin typeface="Courier New"/>
              <a:ea typeface="Courier New"/>
              <a:cs typeface="Courier New"/>
              <a:sym typeface="Courier New"/>
            </a:endParaRPr>
          </a:p>
        </p:txBody>
      </p:sp>
      <p:sp>
        <p:nvSpPr>
          <p:cNvPr id="748" name="Google Shape;74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
        <p:nvSpPr>
          <p:cNvPr id="749" name="Google Shape;749;p88"/>
          <p:cNvSpPr txBox="1"/>
          <p:nvPr/>
        </p:nvSpPr>
        <p:spPr>
          <a:xfrm>
            <a:off x="354700" y="2395616"/>
            <a:ext cx="5045700" cy="2339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procedure withdrawal(w)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central server to get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1. let b :=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2. if b &lt; w, abort</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server to set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3. set balance := b - 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None/>
            </a:pPr>
            <a:r>
              <a:rPr lang="en" b="1" dirty="0">
                <a:latin typeface="Courier New"/>
                <a:ea typeface="Courier New"/>
                <a:cs typeface="Courier New"/>
                <a:sym typeface="Courier New"/>
              </a:rPr>
              <a:t>	4. give w dollars to user</a:t>
            </a:r>
            <a:endParaRPr b="1" dirty="0">
              <a:latin typeface="Courier New"/>
              <a:ea typeface="Courier New"/>
              <a:cs typeface="Courier New"/>
              <a:sym typeface="Courier New"/>
            </a:endParaRPr>
          </a:p>
        </p:txBody>
      </p:sp>
      <p:sp>
        <p:nvSpPr>
          <p:cNvPr id="750" name="Google Shape;750;p88"/>
          <p:cNvSpPr txBox="1"/>
          <p:nvPr/>
        </p:nvSpPr>
        <p:spPr>
          <a:xfrm>
            <a:off x="5556600" y="3041750"/>
            <a:ext cx="3336000" cy="8313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56" name="Google Shape;75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
        <p:nvSpPr>
          <p:cNvPr id="757" name="Google Shape;757;p89"/>
          <p:cNvSpPr txBox="1"/>
          <p:nvPr/>
        </p:nvSpPr>
        <p:spPr>
          <a:xfrm>
            <a:off x="884300" y="1246825"/>
            <a:ext cx="4131000" cy="1030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758" name="Google Shape;758;p89"/>
          <p:cNvSpPr txBox="1"/>
          <p:nvPr/>
        </p:nvSpPr>
        <p:spPr>
          <a:xfrm>
            <a:off x="5121575" y="1747400"/>
            <a:ext cx="3718800" cy="3264900"/>
          </a:xfrm>
          <a:prstGeom prst="rect">
            <a:avLst/>
          </a:prstGeom>
          <a:noFill/>
          <a:ln>
            <a:noFill/>
          </a:ln>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br>
              <a:rPr lang="en" b="1">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marL="0" lvl="0" indent="0" algn="l" rtl="0">
              <a:lnSpc>
                <a:spcPct val="105000"/>
              </a:lnSpc>
              <a:spcBef>
                <a:spcPts val="120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sz="1800" b="1">
              <a:solidFill>
                <a:srgbClr val="000000"/>
              </a:solidFill>
            </a:endParaRPr>
          </a:p>
        </p:txBody>
      </p:sp>
      <p:sp>
        <p:nvSpPr>
          <p:cNvPr id="759" name="Google Shape;759;p89"/>
          <p:cNvSpPr txBox="1"/>
          <p:nvPr/>
        </p:nvSpPr>
        <p:spPr>
          <a:xfrm>
            <a:off x="884300" y="3789500"/>
            <a:ext cx="3892800" cy="1079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a:p>
        </p:txBody>
      </p:sp>
      <p:grpSp>
        <p:nvGrpSpPr>
          <p:cNvPr id="760" name="Google Shape;760;p89"/>
          <p:cNvGrpSpPr/>
          <p:nvPr/>
        </p:nvGrpSpPr>
        <p:grpSpPr>
          <a:xfrm>
            <a:off x="3719300" y="3789500"/>
            <a:ext cx="4203700" cy="1010375"/>
            <a:chOff x="3719300" y="3789500"/>
            <a:chExt cx="4203700" cy="1010375"/>
          </a:xfrm>
        </p:grpSpPr>
        <p:cxnSp>
          <p:nvCxnSpPr>
            <p:cNvPr id="761" name="Google Shape;761;p89"/>
            <p:cNvCxnSpPr/>
            <p:nvPr/>
          </p:nvCxnSpPr>
          <p:spPr>
            <a:xfrm flipH="1">
              <a:off x="3719300" y="4599775"/>
              <a:ext cx="1530900" cy="81000"/>
            </a:xfrm>
            <a:prstGeom prst="straightConnector1">
              <a:avLst/>
            </a:prstGeom>
            <a:noFill/>
            <a:ln w="19050" cap="flat" cmpd="sng">
              <a:solidFill>
                <a:srgbClr val="595959"/>
              </a:solidFill>
              <a:prstDash val="solid"/>
              <a:round/>
              <a:headEnd type="none" w="med" len="med"/>
              <a:tailEnd type="triangle" w="med" len="med"/>
            </a:ln>
          </p:spPr>
        </p:cxnSp>
        <p:cxnSp>
          <p:nvCxnSpPr>
            <p:cNvPr id="762" name="Google Shape;762;p89"/>
            <p:cNvCxnSpPr/>
            <p:nvPr/>
          </p:nvCxnSpPr>
          <p:spPr>
            <a:xfrm rot="10800000">
              <a:off x="6623675" y="3789500"/>
              <a:ext cx="0" cy="778800"/>
            </a:xfrm>
            <a:prstGeom prst="straightConnector1">
              <a:avLst/>
            </a:prstGeom>
            <a:noFill/>
            <a:ln w="19050" cap="flat" cmpd="sng">
              <a:solidFill>
                <a:srgbClr val="595959"/>
              </a:solidFill>
              <a:prstDash val="solid"/>
              <a:round/>
              <a:headEnd type="none" w="med" len="med"/>
              <a:tailEnd type="triangle" w="med" len="med"/>
            </a:ln>
          </p:spPr>
        </p:cxnSp>
        <p:sp>
          <p:nvSpPr>
            <p:cNvPr id="763" name="Google Shape;763;p89"/>
            <p:cNvSpPr txBox="1"/>
            <p:nvPr/>
          </p:nvSpPr>
          <p:spPr>
            <a:xfrm>
              <a:off x="4969500" y="4399675"/>
              <a:ext cx="29535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machine gives you $10!</a:t>
              </a:r>
              <a:endParaRPr/>
            </a:p>
          </p:txBody>
        </p:sp>
      </p:grpSp>
      <p:cxnSp>
        <p:nvCxnSpPr>
          <p:cNvPr id="764" name="Google Shape;764;p89"/>
          <p:cNvCxnSpPr/>
          <p:nvPr/>
        </p:nvCxnSpPr>
        <p:spPr>
          <a:xfrm>
            <a:off x="554400" y="1403525"/>
            <a:ext cx="0" cy="3417600"/>
          </a:xfrm>
          <a:prstGeom prst="straightConnector1">
            <a:avLst/>
          </a:prstGeom>
          <a:noFill/>
          <a:ln w="9525" cap="flat" cmpd="sng">
            <a:solidFill>
              <a:srgbClr val="595959"/>
            </a:solidFill>
            <a:prstDash val="solid"/>
            <a:round/>
            <a:headEnd type="none" w="med" len="med"/>
            <a:tailEnd type="triangle" w="med" len="med"/>
          </a:ln>
        </p:spPr>
      </p:cxnSp>
      <p:sp>
        <p:nvSpPr>
          <p:cNvPr id="765" name="Google Shape;765;p89"/>
          <p:cNvSpPr txBox="1"/>
          <p:nvPr/>
        </p:nvSpPr>
        <p:spPr>
          <a:xfrm rot="-5400000">
            <a:off x="-1298400" y="2912225"/>
            <a:ext cx="337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Don’t Rely on Security Through Obscurity</a:t>
            </a:r>
            <a:endParaRPr/>
          </a:p>
        </p:txBody>
      </p:sp>
      <p:sp>
        <p:nvSpPr>
          <p:cNvPr id="771" name="Google Shape;7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Accident on Motorway</a:t>
            </a:r>
            <a:endParaRPr/>
          </a:p>
        </p:txBody>
      </p:sp>
      <p:pic>
        <p:nvPicPr>
          <p:cNvPr id="778" name="Google Shape;778;p91"/>
          <p:cNvPicPr preferRelativeResize="0"/>
          <p:nvPr/>
        </p:nvPicPr>
        <p:blipFill>
          <a:blip r:embed="rId3">
            <a:alphaModFix/>
          </a:blip>
          <a:stretch>
            <a:fillRect/>
          </a:stretch>
        </p:blipFill>
        <p:spPr>
          <a:xfrm>
            <a:off x="561025" y="1454000"/>
            <a:ext cx="2250675" cy="2995200"/>
          </a:xfrm>
          <a:prstGeom prst="rect">
            <a:avLst/>
          </a:prstGeom>
          <a:noFill/>
          <a:ln>
            <a:noFill/>
          </a:ln>
        </p:spPr>
      </p:pic>
      <p:pic>
        <p:nvPicPr>
          <p:cNvPr id="779" name="Google Shape;779;p91"/>
          <p:cNvPicPr preferRelativeResize="0"/>
          <p:nvPr/>
        </p:nvPicPr>
        <p:blipFill>
          <a:blip r:embed="rId4">
            <a:alphaModFix/>
          </a:blip>
          <a:stretch>
            <a:fillRect/>
          </a:stretch>
        </p:blipFill>
        <p:spPr>
          <a:xfrm>
            <a:off x="3213327" y="1455038"/>
            <a:ext cx="2524886" cy="1895565"/>
          </a:xfrm>
          <a:prstGeom prst="rect">
            <a:avLst/>
          </a:prstGeom>
          <a:noFill/>
          <a:ln>
            <a:noFill/>
          </a:ln>
        </p:spPr>
      </p:pic>
      <p:pic>
        <p:nvPicPr>
          <p:cNvPr id="780" name="Google Shape;780;p91"/>
          <p:cNvPicPr preferRelativeResize="0"/>
          <p:nvPr/>
        </p:nvPicPr>
        <p:blipFill>
          <a:blip r:embed="rId5">
            <a:alphaModFix/>
          </a:blip>
          <a:stretch>
            <a:fillRect/>
          </a:stretch>
        </p:blipFill>
        <p:spPr>
          <a:xfrm>
            <a:off x="6098401" y="1454006"/>
            <a:ext cx="2524900" cy="1897645"/>
          </a:xfrm>
          <a:prstGeom prst="rect">
            <a:avLst/>
          </a:prstGeom>
          <a:noFill/>
          <a:ln>
            <a:noFill/>
          </a:ln>
        </p:spPr>
      </p:pic>
      <p:sp>
        <p:nvSpPr>
          <p:cNvPr id="781" name="Google Shape;7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
        <p:nvSpPr>
          <p:cNvPr id="782" name="Google Shape;782;p91"/>
          <p:cNvSpPr txBox="1"/>
          <p:nvPr/>
        </p:nvSpPr>
        <p:spPr>
          <a:xfrm>
            <a:off x="3213375" y="3466725"/>
            <a:ext cx="2524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the hidden computer inside the sign.</a:t>
            </a:r>
            <a:endParaRPr sz="1600" dirty="0"/>
          </a:p>
        </p:txBody>
      </p:sp>
      <p:sp>
        <p:nvSpPr>
          <p:cNvPr id="783" name="Google Shape;783;p91"/>
          <p:cNvSpPr txBox="1"/>
          <p:nvPr/>
        </p:nvSpPr>
        <p:spPr>
          <a:xfrm>
            <a:off x="561025" y="4566525"/>
            <a:ext cx="22506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a highway sign.</a:t>
            </a:r>
            <a:endParaRPr sz="1600" dirty="0"/>
          </a:p>
        </p:txBody>
      </p:sp>
      <p:sp>
        <p:nvSpPr>
          <p:cNvPr id="784" name="Google Shape;784;p91"/>
          <p:cNvSpPr txBox="1"/>
          <p:nvPr/>
        </p:nvSpPr>
        <p:spPr>
          <a:xfrm>
            <a:off x="6098450" y="3466725"/>
            <a:ext cx="25248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rPr>
              <a:t>Here’s the control panel. Most signs use the default password, </a:t>
            </a:r>
            <a:r>
              <a:rPr lang="en" sz="1600" b="1" dirty="0">
                <a:solidFill>
                  <a:schemeClr val="dk1"/>
                </a:solidFill>
                <a:latin typeface="Courier New"/>
                <a:ea typeface="Courier New"/>
                <a:cs typeface="Courier New"/>
                <a:sym typeface="Courier New"/>
              </a:rPr>
              <a:t>DOTS</a:t>
            </a:r>
            <a:r>
              <a:rPr lang="en" sz="1600" dirty="0">
                <a:solidFill>
                  <a:schemeClr val="dk1"/>
                </a:solidFill>
              </a:rPr>
              <a: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Caution! Zombies Ahead!!!</a:t>
            </a:r>
            <a:endParaRPr/>
          </a:p>
        </p:txBody>
      </p:sp>
      <p:pic>
        <p:nvPicPr>
          <p:cNvPr id="790" name="Google Shape;790;p92"/>
          <p:cNvPicPr preferRelativeResize="0"/>
          <p:nvPr/>
        </p:nvPicPr>
        <p:blipFill>
          <a:blip r:embed="rId3">
            <a:alphaModFix/>
          </a:blip>
          <a:stretch>
            <a:fillRect/>
          </a:stretch>
        </p:blipFill>
        <p:spPr>
          <a:xfrm>
            <a:off x="81850" y="1797200"/>
            <a:ext cx="8980301" cy="2547650"/>
          </a:xfrm>
          <a:prstGeom prst="rect">
            <a:avLst/>
          </a:prstGeom>
          <a:noFill/>
          <a:ln>
            <a:noFill/>
          </a:ln>
        </p:spPr>
      </p:pic>
      <p:sp>
        <p:nvSpPr>
          <p:cNvPr id="791" name="Google Shape;791;p9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dirty="0"/>
              <a:t>Note: Do not </a:t>
            </a:r>
            <a:r>
              <a:rPr lang="en" b="1" dirty="0"/>
              <a:t>ever</a:t>
            </a:r>
            <a:r>
              <a:rPr lang="en" dirty="0"/>
              <a:t> do this</a:t>
            </a:r>
            <a:endParaRPr dirty="0"/>
          </a:p>
        </p:txBody>
      </p:sp>
      <p:sp>
        <p:nvSpPr>
          <p:cNvPr id="792" name="Google Shape;79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Trapped in Sign Factory! Send Help!</a:t>
            </a:r>
            <a:endParaRPr/>
          </a:p>
        </p:txBody>
      </p:sp>
      <p:pic>
        <p:nvPicPr>
          <p:cNvPr id="798" name="Google Shape;798;p93"/>
          <p:cNvPicPr preferRelativeResize="0"/>
          <p:nvPr/>
        </p:nvPicPr>
        <p:blipFill>
          <a:blip r:embed="rId3">
            <a:alphaModFix/>
          </a:blip>
          <a:stretch>
            <a:fillRect/>
          </a:stretch>
        </p:blipFill>
        <p:spPr>
          <a:xfrm>
            <a:off x="621538" y="1822300"/>
            <a:ext cx="3911598" cy="2607099"/>
          </a:xfrm>
          <a:prstGeom prst="rect">
            <a:avLst/>
          </a:prstGeom>
          <a:noFill/>
          <a:ln>
            <a:noFill/>
          </a:ln>
        </p:spPr>
      </p:pic>
      <p:pic>
        <p:nvPicPr>
          <p:cNvPr id="799" name="Google Shape;799;p93"/>
          <p:cNvPicPr preferRelativeResize="0"/>
          <p:nvPr/>
        </p:nvPicPr>
        <p:blipFill>
          <a:blip r:embed="rId4">
            <a:alphaModFix/>
          </a:blip>
          <a:stretch>
            <a:fillRect/>
          </a:stretch>
        </p:blipFill>
        <p:spPr>
          <a:xfrm>
            <a:off x="4610862" y="1822295"/>
            <a:ext cx="3911598" cy="2607106"/>
          </a:xfrm>
          <a:prstGeom prst="rect">
            <a:avLst/>
          </a:prstGeom>
          <a:noFill/>
          <a:ln>
            <a:noFill/>
          </a:ln>
        </p:spPr>
      </p:pic>
      <p:sp>
        <p:nvSpPr>
          <p:cNvPr id="800" name="Google Shape;800;p93"/>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p>
            <a:pPr marL="0" lvl="0" indent="0" algn="ctr" rtl="0">
              <a:spcBef>
                <a:spcPts val="0"/>
              </a:spcBef>
              <a:buNone/>
            </a:pPr>
            <a:r>
              <a:rPr lang="en" sz="1800" b="1" dirty="0"/>
              <a:t>Takeaway</a:t>
            </a:r>
            <a:r>
              <a:rPr lang="en" sz="1800" dirty="0"/>
              <a:t>: Shannon’s maxim/Don’t rely on security through obscurity</a:t>
            </a:r>
            <a:endParaRPr sz="1800" dirty="0"/>
          </a:p>
        </p:txBody>
      </p:sp>
      <p:sp>
        <p:nvSpPr>
          <p:cNvPr id="801" name="Google Shape;801;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Shannon’s Maxim</a:t>
            </a:r>
            <a:endParaRPr/>
          </a:p>
        </p:txBody>
      </p:sp>
      <p:sp>
        <p:nvSpPr>
          <p:cNvPr id="807" name="Google Shape;807;p9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Shannon’s maxim</a:t>
            </a:r>
            <a:r>
              <a:rPr lang="en" sz="2000" dirty="0"/>
              <a:t>: “The enemy knows the system”</a:t>
            </a:r>
            <a:endParaRPr sz="2000" dirty="0"/>
          </a:p>
          <a:p>
            <a:pPr marL="457200" lvl="0" indent="-342900" algn="l" rtl="0">
              <a:spcBef>
                <a:spcPts val="0"/>
              </a:spcBef>
              <a:spcAft>
                <a:spcPts val="0"/>
              </a:spcAft>
              <a:buSzPts val="1800"/>
              <a:buChar char="●"/>
            </a:pPr>
            <a:r>
              <a:rPr lang="en" sz="2000" dirty="0"/>
              <a:t>You should never rely on obscurity as part of your security. Always assume that the attacker knows every detail about the system you are working with (algorithms, hardware, defenses, etc.).</a:t>
            </a:r>
            <a:endParaRPr sz="2000" dirty="0"/>
          </a:p>
        </p:txBody>
      </p:sp>
      <p:sp>
        <p:nvSpPr>
          <p:cNvPr id="808" name="Google Shape;808;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79</a:t>
            </a:fld>
            <a:endParaRPr/>
          </a:p>
        </p:txBody>
      </p:sp>
      <p:sp>
        <p:nvSpPr>
          <p:cNvPr id="809" name="Google Shape;809;p94"/>
          <p:cNvSpPr txBox="1"/>
          <p:nvPr/>
        </p:nvSpPr>
        <p:spPr>
          <a:xfrm>
            <a:off x="5869850" y="3230125"/>
            <a:ext cx="25248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Assume the attacker knows where the “secret” control panel is located, and has read the manual with instructions on resetting the password.</a:t>
            </a:r>
            <a:endParaRPr sz="1600" dirty="0"/>
          </a:p>
        </p:txBody>
      </p:sp>
      <p:pic>
        <p:nvPicPr>
          <p:cNvPr id="810" name="Google Shape;810;p94"/>
          <p:cNvPicPr preferRelativeResize="0"/>
          <p:nvPr/>
        </p:nvPicPr>
        <p:blipFill>
          <a:blip r:embed="rId3">
            <a:alphaModFix/>
          </a:blip>
          <a:stretch>
            <a:fillRect/>
          </a:stretch>
        </p:blipFill>
        <p:spPr>
          <a:xfrm>
            <a:off x="5869801" y="1301606"/>
            <a:ext cx="2524900" cy="18976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198500" y="1246825"/>
            <a:ext cx="8616316" cy="3896676"/>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200" dirty="0"/>
              <a:t>Introduction to Security</a:t>
            </a:r>
            <a:endParaRPr sz="2200" dirty="0"/>
          </a:p>
          <a:p>
            <a:pPr marL="914400" lvl="1" indent="-317500" algn="l" rtl="0">
              <a:spcBef>
                <a:spcPts val="0"/>
              </a:spcBef>
              <a:spcAft>
                <a:spcPts val="0"/>
              </a:spcAft>
              <a:buSzPts val="1400"/>
              <a:buChar char="○"/>
            </a:pPr>
            <a:r>
              <a:rPr lang="en" sz="1600" dirty="0"/>
              <a:t>What are some general philosophies when thinking about security?</a:t>
            </a:r>
            <a:endParaRPr sz="1600" dirty="0"/>
          </a:p>
          <a:p>
            <a:pPr marL="457200" lvl="0" indent="-342900" algn="l" rtl="0">
              <a:spcBef>
                <a:spcPts val="0"/>
              </a:spcBef>
              <a:spcAft>
                <a:spcPts val="0"/>
              </a:spcAft>
              <a:buSzPts val="1800"/>
              <a:buChar char="●"/>
            </a:pPr>
            <a:r>
              <a:rPr lang="en" sz="2200" dirty="0"/>
              <a:t>Cryptography</a:t>
            </a:r>
            <a:endParaRPr sz="2200" dirty="0"/>
          </a:p>
          <a:p>
            <a:pPr marL="914400" lvl="1" indent="-317500" algn="l" rtl="0">
              <a:spcBef>
                <a:spcPts val="0"/>
              </a:spcBef>
              <a:spcAft>
                <a:spcPts val="0"/>
              </a:spcAft>
              <a:buSzPts val="1400"/>
              <a:buChar char="○"/>
            </a:pPr>
            <a:r>
              <a:rPr lang="en" sz="1600" dirty="0"/>
              <a:t>How do we securely send information over an insecure channel?</a:t>
            </a:r>
            <a:endParaRPr sz="1600" dirty="0"/>
          </a:p>
          <a:p>
            <a:pPr marL="457200" lvl="0" indent="-342900" algn="l" rtl="0">
              <a:spcBef>
                <a:spcPts val="0"/>
              </a:spcBef>
              <a:spcAft>
                <a:spcPts val="0"/>
              </a:spcAft>
              <a:buSzPts val="1800"/>
              <a:buChar char="●"/>
            </a:pPr>
            <a:r>
              <a:rPr lang="en" sz="2200" dirty="0"/>
              <a:t>Web Security</a:t>
            </a:r>
            <a:endParaRPr sz="2200" dirty="0"/>
          </a:p>
          <a:p>
            <a:pPr marL="914400" lvl="1" indent="-317500" algn="l" rtl="0">
              <a:spcBef>
                <a:spcPts val="0"/>
              </a:spcBef>
              <a:spcAft>
                <a:spcPts val="0"/>
              </a:spcAft>
              <a:buSzPts val="1400"/>
              <a:buChar char="○"/>
            </a:pPr>
            <a:r>
              <a:rPr lang="en" sz="1600" dirty="0"/>
              <a:t>What are some attacks on the web, and how do we defend against them?</a:t>
            </a:r>
            <a:endParaRPr sz="1600" dirty="0"/>
          </a:p>
          <a:p>
            <a:pPr marL="457200" lvl="0" indent="-342900" algn="l" rtl="0">
              <a:spcBef>
                <a:spcPts val="0"/>
              </a:spcBef>
              <a:spcAft>
                <a:spcPts val="0"/>
              </a:spcAft>
              <a:buSzPts val="1800"/>
              <a:buChar char="●"/>
            </a:pPr>
            <a:r>
              <a:rPr lang="en" sz="2200" dirty="0"/>
              <a:t>System Security</a:t>
            </a:r>
            <a:endParaRPr sz="2200" dirty="0"/>
          </a:p>
          <a:p>
            <a:pPr marL="914400" lvl="1" indent="-317500" algn="l" rtl="0">
              <a:spcBef>
                <a:spcPts val="0"/>
              </a:spcBef>
              <a:spcAft>
                <a:spcPts val="0"/>
              </a:spcAft>
              <a:buSzPts val="1400"/>
              <a:buChar char="○"/>
            </a:pPr>
            <a:r>
              <a:rPr lang="en" sz="1600" dirty="0"/>
              <a:t>What are some attacks on computer systems, and how do we defend against them?</a:t>
            </a:r>
          </a:p>
          <a:p>
            <a:pPr lvl="1"/>
            <a:r>
              <a:rPr lang="en-US" sz="1600" dirty="0"/>
              <a:t>How do attackers exploit insecure software? How do we defend against these attacks?</a:t>
            </a:r>
            <a:endParaRPr sz="1600" dirty="0"/>
          </a:p>
          <a:p>
            <a:pPr marL="457200" lvl="0" indent="-342900" algn="l" rtl="0">
              <a:spcBef>
                <a:spcPts val="0"/>
              </a:spcBef>
              <a:spcAft>
                <a:spcPts val="0"/>
              </a:spcAft>
              <a:buSzPts val="1800"/>
              <a:buChar char="●"/>
            </a:pPr>
            <a:r>
              <a:rPr lang="en" sz="2200" dirty="0"/>
              <a:t>Assurance of Security</a:t>
            </a:r>
          </a:p>
          <a:p>
            <a:pPr lvl="1"/>
            <a:r>
              <a:rPr lang="en" sz="1600" dirty="0"/>
              <a:t>How to establish/prove security properties for computer systems?  (My research)</a:t>
            </a:r>
          </a:p>
          <a:p>
            <a:pPr marL="457200" lvl="0" indent="-342900" algn="l" rtl="0">
              <a:spcBef>
                <a:spcPts val="0"/>
              </a:spcBef>
              <a:spcAft>
                <a:spcPts val="0"/>
              </a:spcAft>
              <a:buSzPts val="1800"/>
              <a:buChar char="●"/>
            </a:pPr>
            <a:r>
              <a:rPr lang="en" sz="2200" dirty="0"/>
              <a:t>Miscellaneous Topics</a:t>
            </a:r>
            <a:endParaRPr sz="2200" dirty="0"/>
          </a:p>
          <a:p>
            <a:pPr marL="914400" lvl="1" indent="-317500" algn="l" rtl="0">
              <a:spcBef>
                <a:spcPts val="0"/>
              </a:spcBef>
              <a:spcAft>
                <a:spcPts val="0"/>
              </a:spcAft>
              <a:buSzPts val="1400"/>
              <a:buChar char="○"/>
            </a:pPr>
            <a:r>
              <a:rPr lang="en" sz="1700" dirty="0"/>
              <a:t>Useful, interesting, or fun topics. Maybe some guest lectures! e.g., CPS security</a:t>
            </a:r>
          </a:p>
        </p:txBody>
      </p:sp>
      <p:sp>
        <p:nvSpPr>
          <p:cNvPr id="193" name="Google Shape;193;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Outline</a:t>
            </a:r>
            <a:endParaRPr/>
          </a:p>
        </p:txBody>
      </p:sp>
      <p:sp>
        <p:nvSpPr>
          <p:cNvPr id="194" name="Google Shape;19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2">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 Fail-Safe Defaults</a:t>
            </a:r>
            <a:endParaRPr/>
          </a:p>
        </p:txBody>
      </p:sp>
      <p:sp>
        <p:nvSpPr>
          <p:cNvPr id="816" name="Google Shape;816;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Guarded rooms</a:t>
            </a:r>
            <a:endParaRPr dirty="0"/>
          </a:p>
        </p:txBody>
      </p:sp>
      <p:sp>
        <p:nvSpPr>
          <p:cNvPr id="823" name="Google Shape;823;p9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The rooms are guarded by electronic card keys</a:t>
            </a:r>
            <a:endParaRPr sz="2000" dirty="0"/>
          </a:p>
          <a:p>
            <a:pPr marL="457200" lvl="0" indent="-342900" algn="l" rtl="0">
              <a:spcBef>
                <a:spcPts val="0"/>
              </a:spcBef>
              <a:spcAft>
                <a:spcPts val="0"/>
              </a:spcAft>
              <a:buSzPts val="1800"/>
              <a:buChar char="●"/>
            </a:pPr>
            <a:r>
              <a:rPr lang="en" sz="2000" dirty="0"/>
              <a:t>What do you do if the power goes out?</a:t>
            </a:r>
            <a:endParaRPr sz="2000" dirty="0"/>
          </a:p>
          <a:p>
            <a:pPr marL="914400" lvl="1" indent="-317500" algn="l" rtl="0">
              <a:spcBef>
                <a:spcPts val="0"/>
              </a:spcBef>
              <a:spcAft>
                <a:spcPts val="0"/>
              </a:spcAft>
              <a:buSzPts val="1400"/>
              <a:buChar char="○"/>
            </a:pPr>
            <a:r>
              <a:rPr lang="en" sz="1600" b="1" dirty="0"/>
              <a:t>Fail closed</a:t>
            </a:r>
            <a:r>
              <a:rPr lang="en" sz="1600" dirty="0"/>
              <a:t>: No one can get in if the power is out</a:t>
            </a:r>
            <a:endParaRPr sz="1600" dirty="0"/>
          </a:p>
          <a:p>
            <a:pPr marL="914400" lvl="1" indent="-317500" algn="l" rtl="0">
              <a:spcBef>
                <a:spcPts val="0"/>
              </a:spcBef>
              <a:spcAft>
                <a:spcPts val="0"/>
              </a:spcAft>
              <a:buSzPts val="1400"/>
              <a:buChar char="○"/>
            </a:pPr>
            <a:r>
              <a:rPr lang="en" sz="1600" b="1" dirty="0"/>
              <a:t>Fail open</a:t>
            </a:r>
            <a:r>
              <a:rPr lang="en" sz="1600" dirty="0"/>
              <a:t>: Anyone can get in if the power goes out</a:t>
            </a:r>
            <a:endParaRPr sz="1600" dirty="0"/>
          </a:p>
          <a:p>
            <a:pPr marL="457200" lvl="0" indent="-342900" algn="l" rtl="0">
              <a:spcBef>
                <a:spcPts val="0"/>
              </a:spcBef>
              <a:spcAft>
                <a:spcPts val="0"/>
              </a:spcAft>
              <a:buSzPts val="1800"/>
              <a:buChar char="●"/>
            </a:pPr>
            <a:r>
              <a:rPr lang="en" sz="2000" dirty="0"/>
              <a:t>What’s the best option to choose for closets with expensive equipment? What about emergency exit doors?</a:t>
            </a:r>
            <a:endParaRPr sz="2000" dirty="0"/>
          </a:p>
          <a:p>
            <a:pPr marL="457200" lvl="0" indent="-342900" algn="l" rtl="0">
              <a:spcBef>
                <a:spcPts val="0"/>
              </a:spcBef>
              <a:spcAft>
                <a:spcPts val="0"/>
              </a:spcAft>
              <a:buSzPts val="1800"/>
              <a:buChar char="●"/>
            </a:pPr>
            <a:r>
              <a:rPr lang="en" sz="2000" b="1" dirty="0"/>
              <a:t>Takeaway</a:t>
            </a:r>
            <a:r>
              <a:rPr lang="en" sz="2000" dirty="0"/>
              <a:t>: Use fail-safe defaults</a:t>
            </a:r>
            <a:endParaRPr sz="2000" dirty="0"/>
          </a:p>
        </p:txBody>
      </p:sp>
      <p:pic>
        <p:nvPicPr>
          <p:cNvPr id="824" name="Google Shape;824;p96"/>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25" name="Google Shape;825;p96"/>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 Use Fail-Safe Defaults</a:t>
            </a:r>
            <a:endParaRPr dirty="0"/>
          </a:p>
        </p:txBody>
      </p:sp>
      <p:sp>
        <p:nvSpPr>
          <p:cNvPr id="832" name="Google Shape;832;p9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Choose default settings that “fail safe,” balancing security with usability when a system goes down</a:t>
            </a:r>
            <a:endParaRPr sz="2000" dirty="0"/>
          </a:p>
          <a:p>
            <a:pPr marL="914400" lvl="1" indent="-317500" algn="l" rtl="0">
              <a:spcBef>
                <a:spcPts val="0"/>
              </a:spcBef>
              <a:spcAft>
                <a:spcPts val="0"/>
              </a:spcAft>
              <a:buSzPts val="1400"/>
              <a:buChar char="○"/>
            </a:pPr>
            <a:r>
              <a:rPr lang="en" sz="1800" dirty="0"/>
              <a:t>This can be hard to determine</a:t>
            </a:r>
            <a:endParaRPr sz="1800" dirty="0"/>
          </a:p>
        </p:txBody>
      </p:sp>
      <p:sp>
        <p:nvSpPr>
          <p:cNvPr id="833" name="Google Shape;8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82</a:t>
            </a:fld>
            <a:endParaRPr/>
          </a:p>
        </p:txBody>
      </p:sp>
      <p:pic>
        <p:nvPicPr>
          <p:cNvPr id="834" name="Google Shape;834;p97"/>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35" name="Google Shape;835;p97"/>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Design in Security from the Start</a:t>
            </a:r>
            <a:endParaRPr dirty="0"/>
          </a:p>
        </p:txBody>
      </p:sp>
      <p:sp>
        <p:nvSpPr>
          <p:cNvPr id="841" name="Google Shape;84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Design in Security from the Start</a:t>
            </a:r>
            <a:endParaRPr/>
          </a:p>
        </p:txBody>
      </p:sp>
      <p:sp>
        <p:nvSpPr>
          <p:cNvPr id="848" name="Google Shape;848;p9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When building a new system, include security as part of the design considerations rather than patching it after the fact</a:t>
            </a:r>
            <a:endParaRPr sz="2000" dirty="0"/>
          </a:p>
          <a:p>
            <a:pPr marL="914400" lvl="1" indent="-317500" algn="l" rtl="0">
              <a:spcBef>
                <a:spcPts val="0"/>
              </a:spcBef>
              <a:spcAft>
                <a:spcPts val="0"/>
              </a:spcAft>
              <a:buSzPts val="1400"/>
              <a:buChar char="○"/>
            </a:pPr>
            <a:r>
              <a:rPr lang="en" sz="1600" dirty="0"/>
              <a:t>A lot of systems today were not designed with security from the start, resulting in patches that don’t fully fix the problem!</a:t>
            </a:r>
            <a:endParaRPr sz="1600" dirty="0"/>
          </a:p>
          <a:p>
            <a:pPr marL="457200" lvl="0" indent="-342900" algn="l" rtl="0">
              <a:spcBef>
                <a:spcPts val="0"/>
              </a:spcBef>
              <a:spcAft>
                <a:spcPts val="0"/>
              </a:spcAft>
              <a:buSzPts val="1800"/>
              <a:buChar char="●"/>
            </a:pPr>
            <a:r>
              <a:rPr lang="en" sz="2000" dirty="0"/>
              <a:t>Keep these security principles in mind whenever you write code!</a:t>
            </a:r>
            <a:endParaRPr sz="2000" dirty="0"/>
          </a:p>
        </p:txBody>
      </p:sp>
      <p:sp>
        <p:nvSpPr>
          <p:cNvPr id="849" name="Google Shape;84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Principles: Summary</a:t>
            </a:r>
            <a:endParaRPr/>
          </a:p>
        </p:txBody>
      </p:sp>
      <p:sp>
        <p:nvSpPr>
          <p:cNvPr id="855" name="Google Shape;855;p10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dirty="0"/>
              <a:t>Know your threat model</a:t>
            </a:r>
            <a:r>
              <a:rPr lang="en" sz="1400" dirty="0"/>
              <a:t>: Understand your attacker and their resources and motivation</a:t>
            </a:r>
            <a:endParaRPr sz="1400" dirty="0"/>
          </a:p>
          <a:p>
            <a:pPr marL="457200" lvl="0" indent="-317500" algn="l" rtl="0">
              <a:spcBef>
                <a:spcPts val="0"/>
              </a:spcBef>
              <a:spcAft>
                <a:spcPts val="0"/>
              </a:spcAft>
              <a:buSzPts val="1400"/>
              <a:buChar char="●"/>
            </a:pPr>
            <a:r>
              <a:rPr lang="en" sz="1400" b="1" dirty="0"/>
              <a:t>Consider human factors</a:t>
            </a:r>
            <a:r>
              <a:rPr lang="en" sz="1400" dirty="0"/>
              <a:t>: If your system is unusable, it will be unused</a:t>
            </a:r>
            <a:endParaRPr sz="1400" dirty="0"/>
          </a:p>
          <a:p>
            <a:pPr marL="457200" lvl="0" indent="-317500" algn="l" rtl="0">
              <a:spcBef>
                <a:spcPts val="0"/>
              </a:spcBef>
              <a:spcAft>
                <a:spcPts val="0"/>
              </a:spcAft>
              <a:buSzPts val="1400"/>
              <a:buChar char="●"/>
            </a:pPr>
            <a:r>
              <a:rPr lang="en" sz="1400" b="1" dirty="0"/>
              <a:t>Security is economics</a:t>
            </a:r>
            <a:r>
              <a:rPr lang="en" sz="1400" dirty="0"/>
              <a:t>: Balance the expected cost of security with the expected benefit</a:t>
            </a:r>
            <a:endParaRPr sz="1400" dirty="0"/>
          </a:p>
          <a:p>
            <a:pPr marL="457200" lvl="0" indent="-317500" algn="l" rtl="0">
              <a:spcBef>
                <a:spcPts val="0"/>
              </a:spcBef>
              <a:spcAft>
                <a:spcPts val="0"/>
              </a:spcAft>
              <a:buSzPts val="1400"/>
              <a:buChar char="●"/>
            </a:pPr>
            <a:r>
              <a:rPr lang="en" sz="1400" b="1" dirty="0"/>
              <a:t>Detect if you can’t prevent</a:t>
            </a:r>
            <a:r>
              <a:rPr lang="en" sz="1400" dirty="0"/>
              <a:t>: Security requires not just preventing attacks but detecting and responding to them</a:t>
            </a:r>
            <a:endParaRPr sz="1400" dirty="0"/>
          </a:p>
          <a:p>
            <a:pPr marL="457200" lvl="0" indent="-317500" algn="l" rtl="0">
              <a:spcBef>
                <a:spcPts val="0"/>
              </a:spcBef>
              <a:spcAft>
                <a:spcPts val="0"/>
              </a:spcAft>
              <a:buSzPts val="1400"/>
              <a:buChar char="●"/>
            </a:pPr>
            <a:r>
              <a:rPr lang="en" sz="1400" b="1" dirty="0"/>
              <a:t>Defense in depth</a:t>
            </a:r>
            <a:r>
              <a:rPr lang="en" sz="1400" dirty="0"/>
              <a:t>: Layer multiple types of defenses</a:t>
            </a:r>
            <a:endParaRPr sz="1400" dirty="0"/>
          </a:p>
          <a:p>
            <a:pPr marL="457200" lvl="0" indent="-317500" algn="l" rtl="0">
              <a:spcBef>
                <a:spcPts val="0"/>
              </a:spcBef>
              <a:spcAft>
                <a:spcPts val="0"/>
              </a:spcAft>
              <a:buSzPts val="1400"/>
              <a:buChar char="●"/>
            </a:pPr>
            <a:r>
              <a:rPr lang="en" sz="1400" b="1" dirty="0"/>
              <a:t>Least privilege</a:t>
            </a:r>
            <a:r>
              <a:rPr lang="en" sz="1400" dirty="0"/>
              <a:t>: Only grant privileges that are needed for correct functioning, and no more</a:t>
            </a:r>
            <a:endParaRPr sz="1400" dirty="0"/>
          </a:p>
          <a:p>
            <a:pPr marL="457200" lvl="0" indent="-317500" algn="l" rtl="0">
              <a:spcBef>
                <a:spcPts val="0"/>
              </a:spcBef>
              <a:spcAft>
                <a:spcPts val="0"/>
              </a:spcAft>
              <a:buSzPts val="1400"/>
              <a:buChar char="●"/>
            </a:pPr>
            <a:r>
              <a:rPr lang="en" sz="1400" b="1" dirty="0"/>
              <a:t>Separation of responsibility</a:t>
            </a:r>
            <a:r>
              <a:rPr lang="en" sz="1400" dirty="0"/>
              <a:t>: Consider requiring multiple parties to work together to exercise a privilege</a:t>
            </a:r>
            <a:endParaRPr sz="1400" dirty="0"/>
          </a:p>
          <a:p>
            <a:pPr marL="457200" lvl="0" indent="-317500" algn="l" rtl="0">
              <a:spcBef>
                <a:spcPts val="0"/>
              </a:spcBef>
              <a:spcAft>
                <a:spcPts val="0"/>
              </a:spcAft>
              <a:buSzPts val="1400"/>
              <a:buChar char="●"/>
            </a:pPr>
            <a:r>
              <a:rPr lang="en" sz="1400" b="1" dirty="0"/>
              <a:t>Ensure complete mediation</a:t>
            </a:r>
            <a:r>
              <a:rPr lang="en" sz="1400" dirty="0"/>
              <a:t>: All access must be monitored and protected, </a:t>
            </a:r>
            <a:r>
              <a:rPr lang="en" sz="1400" dirty="0" err="1"/>
              <a:t>unbypassable</a:t>
            </a:r>
            <a:endParaRPr sz="1400" dirty="0"/>
          </a:p>
          <a:p>
            <a:pPr marL="457200" lvl="0" indent="-317500" algn="l" rtl="0">
              <a:spcBef>
                <a:spcPts val="0"/>
              </a:spcBef>
              <a:spcAft>
                <a:spcPts val="0"/>
              </a:spcAft>
              <a:buSzPts val="1400"/>
              <a:buChar char="●"/>
            </a:pPr>
            <a:r>
              <a:rPr lang="en" sz="1400" b="1" dirty="0"/>
              <a:t>Shannon’s maxim</a:t>
            </a:r>
            <a:r>
              <a:rPr lang="en" sz="1400" dirty="0"/>
              <a:t>: The enemy knows the system</a:t>
            </a:r>
            <a:endParaRPr sz="1400" dirty="0"/>
          </a:p>
          <a:p>
            <a:pPr marL="457200" lvl="0" indent="-317500" algn="l" rtl="0">
              <a:spcBef>
                <a:spcPts val="0"/>
              </a:spcBef>
              <a:spcAft>
                <a:spcPts val="0"/>
              </a:spcAft>
              <a:buSzPts val="1400"/>
              <a:buChar char="●"/>
            </a:pPr>
            <a:r>
              <a:rPr lang="en" sz="1400" b="1" dirty="0"/>
              <a:t>Use fail-safe defaults</a:t>
            </a:r>
            <a:r>
              <a:rPr lang="en" sz="1400" dirty="0"/>
              <a:t>: Construct systems that fail in a safe state, balancing security and usability.</a:t>
            </a:r>
            <a:endParaRPr sz="1400" dirty="0"/>
          </a:p>
          <a:p>
            <a:pPr marL="457200" lvl="0" indent="-317500" algn="l" rtl="0">
              <a:spcBef>
                <a:spcPts val="0"/>
              </a:spcBef>
              <a:spcAft>
                <a:spcPts val="0"/>
              </a:spcAft>
              <a:buSzPts val="1400"/>
              <a:buChar char="●"/>
            </a:pPr>
            <a:r>
              <a:rPr lang="en" sz="1400" b="1" dirty="0"/>
              <a:t>Design in security from the start</a:t>
            </a:r>
            <a:r>
              <a:rPr lang="en" sz="1400" dirty="0"/>
              <a:t>: Consider all of these security principles when designing a new system, rather than patching it afterwards</a:t>
            </a:r>
            <a:endParaRPr sz="1400" dirty="0"/>
          </a:p>
        </p:txBody>
      </p:sp>
      <p:sp>
        <p:nvSpPr>
          <p:cNvPr id="856" name="Google Shape;85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Tools and Skills</a:t>
            </a:r>
            <a:endParaRPr/>
          </a:p>
        </p:txBody>
      </p:sp>
      <p:sp>
        <p:nvSpPr>
          <p:cNvPr id="200" name="Google Shape;200;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Some non-security-related skills you can take away from this class:</a:t>
            </a:r>
            <a:endParaRPr sz="2000" dirty="0"/>
          </a:p>
          <a:p>
            <a:pPr marL="457200" lvl="0" indent="-342900" algn="l" rtl="0">
              <a:spcBef>
                <a:spcPts val="0"/>
              </a:spcBef>
              <a:spcAft>
                <a:spcPts val="0"/>
              </a:spcAft>
              <a:buSzPts val="1800"/>
              <a:buChar char="●"/>
            </a:pPr>
            <a:r>
              <a:rPr lang="en" sz="2000" dirty="0"/>
              <a:t>Cryptography</a:t>
            </a:r>
            <a:endParaRPr dirty="0"/>
          </a:p>
          <a:p>
            <a:pPr marL="914400" lvl="1" indent="-317500" algn="l" rtl="0">
              <a:spcBef>
                <a:spcPts val="0"/>
              </a:spcBef>
              <a:spcAft>
                <a:spcPts val="0"/>
              </a:spcAft>
              <a:buSzPts val="1400"/>
              <a:buChar char="○"/>
            </a:pPr>
            <a:r>
              <a:rPr lang="en" dirty="0"/>
              <a:t>Becoming a better consumer: be able to analyze security products and pick the right security tools for your software</a:t>
            </a:r>
            <a:endParaRPr dirty="0"/>
          </a:p>
          <a:p>
            <a:pPr marL="457200" lvl="0" indent="-342900" algn="l" rtl="0">
              <a:spcBef>
                <a:spcPts val="0"/>
              </a:spcBef>
              <a:spcAft>
                <a:spcPts val="0"/>
              </a:spcAft>
              <a:buSzPts val="1800"/>
              <a:buChar char="●"/>
            </a:pPr>
            <a:r>
              <a:rPr lang="en" sz="2000" dirty="0"/>
              <a:t>Web Security</a:t>
            </a:r>
            <a:endParaRPr sz="2000" dirty="0"/>
          </a:p>
          <a:p>
            <a:pPr marL="914400" lvl="1" indent="-317500" algn="l" rtl="0">
              <a:spcBef>
                <a:spcPts val="0"/>
              </a:spcBef>
              <a:spcAft>
                <a:spcPts val="0"/>
              </a:spcAft>
              <a:buSzPts val="1400"/>
              <a:buChar char="○"/>
            </a:pPr>
            <a:r>
              <a:rPr lang="en" dirty="0"/>
              <a:t>Software engineering: Understanding how websites are built and how your web browser interacts with remote web servers </a:t>
            </a:r>
          </a:p>
          <a:p>
            <a:r>
              <a:rPr lang="en" sz="2000" dirty="0"/>
              <a:t>System Security</a:t>
            </a:r>
            <a:endParaRPr sz="2000" dirty="0"/>
          </a:p>
          <a:p>
            <a:pPr marL="914400" lvl="1" indent="-317500" algn="l" rtl="0">
              <a:spcBef>
                <a:spcPts val="0"/>
              </a:spcBef>
              <a:spcAft>
                <a:spcPts val="0"/>
              </a:spcAft>
              <a:buSzPts val="1400"/>
              <a:buChar char="○"/>
            </a:pPr>
            <a:r>
              <a:rPr lang="en" dirty="0"/>
              <a:t>Architecture and OS: Understand how the memory works and how you soft</a:t>
            </a:r>
            <a:r>
              <a:rPr lang="en-US" dirty="0"/>
              <a:t>w</a:t>
            </a:r>
            <a:r>
              <a:rPr lang="en" dirty="0"/>
              <a:t>are application interact with OS and hardware</a:t>
            </a:r>
          </a:p>
          <a:p>
            <a:pPr marL="457200" lvl="1" indent="-342900">
              <a:buSzPts val="1800"/>
              <a:buFont typeface="Arial"/>
              <a:buChar char="●"/>
            </a:pPr>
            <a:r>
              <a:rPr lang="en-US" sz="2000" dirty="0"/>
              <a:t>Assurance of Security</a:t>
            </a:r>
          </a:p>
          <a:p>
            <a:pPr lvl="1">
              <a:lnSpc>
                <a:spcPct val="125000"/>
              </a:lnSpc>
            </a:pPr>
            <a:r>
              <a:rPr lang="en-US" dirty="0"/>
              <a:t>Mathematical notations, system modeling, and proof methods</a:t>
            </a:r>
            <a:endParaRPr lang="en" dirty="0"/>
          </a:p>
          <a:p>
            <a:pPr marL="914400" lvl="2" indent="-342900">
              <a:buSzPts val="1800"/>
              <a:buFont typeface="Arial"/>
              <a:buChar char="●"/>
            </a:pPr>
            <a:endParaRPr lang="en-US" sz="1800" dirty="0"/>
          </a:p>
          <a:p>
            <a:pPr marL="914400" lvl="1" indent="-317500" algn="l" rtl="0">
              <a:spcBef>
                <a:spcPts val="0"/>
              </a:spcBef>
              <a:spcAft>
                <a:spcPts val="0"/>
              </a:spcAft>
              <a:buSzPts val="1400"/>
              <a:buChar char="○"/>
            </a:pPr>
            <a:endParaRPr dirty="0"/>
          </a:p>
        </p:txBody>
      </p: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animEffect transition="in" filter="fade">
                                      <p:cBhvr>
                                        <p:cTn id="7" dur="1"/>
                                        <p:tgtEl>
                                          <p:spTgt spid="2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xEl>
                                              <p:pRg st="1" end="1"/>
                                            </p:txEl>
                                          </p:spTgt>
                                        </p:tgtEl>
                                        <p:attrNameLst>
                                          <p:attrName>style.visibility</p:attrName>
                                        </p:attrNameLst>
                                      </p:cBhvr>
                                      <p:to>
                                        <p:strVal val="visible"/>
                                      </p:to>
                                    </p:set>
                                    <p:animEffect transition="in" filter="fade">
                                      <p:cBhvr>
                                        <p:cTn id="12" dur="1"/>
                                        <p:tgtEl>
                                          <p:spTgt spid="2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
                                            <p:txEl>
                                              <p:pRg st="2" end="2"/>
                                            </p:txEl>
                                          </p:spTgt>
                                        </p:tgtEl>
                                        <p:attrNameLst>
                                          <p:attrName>style.visibility</p:attrName>
                                        </p:attrNameLst>
                                      </p:cBhvr>
                                      <p:to>
                                        <p:strVal val="visible"/>
                                      </p:to>
                                    </p:set>
                                    <p:animEffect transition="in" filter="fade">
                                      <p:cBhvr>
                                        <p:cTn id="17" dur="1"/>
                                        <p:tgtEl>
                                          <p:spTgt spid="2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0">
                                            <p:txEl>
                                              <p:pRg st="3" end="3"/>
                                            </p:txEl>
                                          </p:spTgt>
                                        </p:tgtEl>
                                        <p:attrNameLst>
                                          <p:attrName>style.visibility</p:attrName>
                                        </p:attrNameLst>
                                      </p:cBhvr>
                                      <p:to>
                                        <p:strVal val="visible"/>
                                      </p:to>
                                    </p:set>
                                    <p:animEffect transition="in" filter="fade">
                                      <p:cBhvr>
                                        <p:cTn id="22" dur="1"/>
                                        <p:tgtEl>
                                          <p:spTgt spid="2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0">
                                            <p:txEl>
                                              <p:pRg st="4" end="4"/>
                                            </p:txEl>
                                          </p:spTgt>
                                        </p:tgtEl>
                                        <p:attrNameLst>
                                          <p:attrName>style.visibility</p:attrName>
                                        </p:attrNameLst>
                                      </p:cBhvr>
                                      <p:to>
                                        <p:strVal val="visible"/>
                                      </p:to>
                                    </p:set>
                                    <p:animEffect transition="in" filter="fade">
                                      <p:cBhvr>
                                        <p:cTn id="27" dur="1"/>
                                        <p:tgtEl>
                                          <p:spTgt spid="2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0">
                                            <p:txEl>
                                              <p:pRg st="5" end="5"/>
                                            </p:txEl>
                                          </p:spTgt>
                                        </p:tgtEl>
                                        <p:attrNameLst>
                                          <p:attrName>style.visibility</p:attrName>
                                        </p:attrNameLst>
                                      </p:cBhvr>
                                      <p:to>
                                        <p:strVal val="visible"/>
                                      </p:to>
                                    </p:set>
                                    <p:animEffect transition="in" filter="fade">
                                      <p:cBhvr>
                                        <p:cTn id="32" dur="1"/>
                                        <p:tgtEl>
                                          <p:spTgt spid="2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0">
                                            <p:txEl>
                                              <p:pRg st="6" end="6"/>
                                            </p:txEl>
                                          </p:spTgt>
                                        </p:tgtEl>
                                        <p:attrNameLst>
                                          <p:attrName>style.visibility</p:attrName>
                                        </p:attrNameLst>
                                      </p:cBhvr>
                                      <p:to>
                                        <p:strVal val="visible"/>
                                      </p:to>
                                    </p:set>
                                    <p:animEffect transition="in" filter="fade">
                                      <p:cBhvr>
                                        <p:cTn id="37" dur="1"/>
                                        <p:tgtEl>
                                          <p:spTgt spid="2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0">
                                            <p:txEl>
                                              <p:pRg st="7" end="7"/>
                                            </p:txEl>
                                          </p:spTgt>
                                        </p:tgtEl>
                                        <p:attrNameLst>
                                          <p:attrName>style.visibility</p:attrName>
                                        </p:attrNameLst>
                                      </p:cBhvr>
                                      <p:to>
                                        <p:strVal val="visible"/>
                                      </p:to>
                                    </p:set>
                                    <p:animEffect transition="in" filter="fade">
                                      <p:cBhvr>
                                        <p:cTn id="42" dur="1"/>
                                        <p:tgtEl>
                                          <p:spTgt spid="20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0">
                                            <p:txEl>
                                              <p:pRg st="8" end="8"/>
                                            </p:txEl>
                                          </p:spTgt>
                                        </p:tgtEl>
                                        <p:attrNameLst>
                                          <p:attrName>style.visibility</p:attrName>
                                        </p:attrNameLst>
                                      </p:cBhvr>
                                      <p:to>
                                        <p:strVal val="visible"/>
                                      </p:to>
                                    </p:set>
                                    <p:animEffect transition="in" filter="fade">
                                      <p:cBhvr>
                                        <p:cTn id="47" dur="1"/>
                                        <p:tgtEl>
                                          <p:spTgt spid="2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TotalTime>
  <Words>5437</Words>
  <Application>Microsoft Macintosh PowerPoint</Application>
  <PresentationFormat>On-screen Show (16:9)</PresentationFormat>
  <Paragraphs>657</Paragraphs>
  <Slides>85</Slides>
  <Notes>84</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Courier New</vt:lpstr>
      <vt:lpstr>Optima</vt:lpstr>
      <vt:lpstr>Wingdings</vt:lpstr>
      <vt:lpstr>CS 161</vt:lpstr>
      <vt:lpstr>Introduction and Security Principles</vt:lpstr>
      <vt:lpstr>First Half of Today: Introductions and Logistics</vt:lpstr>
      <vt:lpstr>Staff Introductions</vt:lpstr>
      <vt:lpstr>Who Am I? Professor Xiang (shaang) (he/him)</vt:lpstr>
      <vt:lpstr>Our TAs!</vt:lpstr>
      <vt:lpstr>Course Overview</vt:lpstr>
      <vt:lpstr>Learning Objectives</vt:lpstr>
      <vt:lpstr>Course Outline</vt:lpstr>
      <vt:lpstr>Extra Tools and Skills</vt:lpstr>
      <vt:lpstr>Prerequisites</vt:lpstr>
      <vt:lpstr>Course Logistics</vt:lpstr>
      <vt:lpstr>Enrollment</vt:lpstr>
      <vt:lpstr>Course Structure: Lectures</vt:lpstr>
      <vt:lpstr>Course Structure: Office Hours</vt:lpstr>
      <vt:lpstr>Course Structure: Exams</vt:lpstr>
      <vt:lpstr>Textbooks</vt:lpstr>
      <vt:lpstr>Platforms</vt:lpstr>
      <vt:lpstr>Grading Structure (Tentatively)</vt:lpstr>
      <vt:lpstr>Class Policies: Late policy</vt:lpstr>
      <vt:lpstr>Class Policies: Inclusive Learning </vt:lpstr>
      <vt:lpstr>Class Policies: Collaboration</vt:lpstr>
      <vt:lpstr>Class Policies: Academic Honesty</vt:lpstr>
      <vt:lpstr>Ethics</vt:lpstr>
      <vt:lpstr>Non-Discrimination  </vt:lpstr>
      <vt:lpstr>Stress Management and Mental Health</vt:lpstr>
      <vt:lpstr>Prohibit Use of Unauthorized Materials  </vt:lpstr>
      <vt:lpstr>What is security?</vt:lpstr>
      <vt:lpstr>What is security?</vt:lpstr>
      <vt:lpstr>Why is security important?</vt:lpstr>
      <vt:lpstr>Why is security important?</vt:lpstr>
      <vt:lpstr>Why is security important?</vt:lpstr>
      <vt:lpstr>Why is security important?</vt:lpstr>
      <vt:lpstr>What is hackable?</vt:lpstr>
      <vt:lpstr>Security Principles</vt:lpstr>
      <vt:lpstr>Second Half of Today: Security Principles</vt:lpstr>
      <vt:lpstr>Know Your Threat Model</vt:lpstr>
      <vt:lpstr>The Parable of the Bear Race</vt:lpstr>
      <vt:lpstr>Security Principle: Know Your Threat Model</vt:lpstr>
      <vt:lpstr>Security Principle: Know Your Threat Model</vt:lpstr>
      <vt:lpstr>The National Security Agency (NSA)</vt:lpstr>
      <vt:lpstr>Threat Model: Common Assumptions for Attackers</vt:lpstr>
      <vt:lpstr>Trusted Computing Base</vt:lpstr>
      <vt:lpstr>Consider Human Factors</vt:lpstr>
      <vt:lpstr>Warning Dialogs</vt:lpstr>
      <vt:lpstr>Warning Dialogs</vt:lpstr>
      <vt:lpstr>Warning Dialogs</vt:lpstr>
      <vt:lpstr>Warning Dialogs</vt:lpstr>
      <vt:lpstr>Security Principle: Consider Human Factors</vt:lpstr>
      <vt:lpstr>Security is Economics</vt:lpstr>
      <vt:lpstr>Physical Safes</vt:lpstr>
      <vt:lpstr>Security Principle: Security is Economics</vt:lpstr>
      <vt:lpstr>Detect If You Can’t Prevent</vt:lpstr>
      <vt:lpstr>Burglar Alarms</vt:lpstr>
      <vt:lpstr>Security Principle: Detect if You Can’t Prevent</vt:lpstr>
      <vt:lpstr>Response: Mitigation and Recovery</vt:lpstr>
      <vt:lpstr>Detection but no Response</vt:lpstr>
      <vt:lpstr>Defense in Depth</vt:lpstr>
      <vt:lpstr>The Theodosian Walls of Constantinople</vt:lpstr>
      <vt:lpstr>Security Principle: Defense in Depth</vt:lpstr>
      <vt:lpstr>Least Privilege</vt:lpstr>
      <vt:lpstr>uTorrent</vt:lpstr>
      <vt:lpstr>uTorrent</vt:lpstr>
      <vt:lpstr>uTorrent</vt:lpstr>
      <vt:lpstr>uTorrent</vt:lpstr>
      <vt:lpstr>uTorrent</vt:lpstr>
      <vt:lpstr>Security Principle: Least Privilege</vt:lpstr>
      <vt:lpstr>Separation of Responsibility</vt:lpstr>
      <vt:lpstr>Welcome to a Nuclear Bunker</vt:lpstr>
      <vt:lpstr>Security Principle: Separation of Responsibility</vt:lpstr>
      <vt:lpstr>Ensure Complete Mediation</vt:lpstr>
      <vt:lpstr>Spot the Issue</vt:lpstr>
      <vt:lpstr>Security Principle: Ensure Complete Mediation</vt:lpstr>
      <vt:lpstr>Time-of-Check to Time-of-Use</vt:lpstr>
      <vt:lpstr>Time-of-Check to Time-of-Use</vt:lpstr>
      <vt:lpstr>Don’t Rely on Security Through Obscurity</vt:lpstr>
      <vt:lpstr>Accident on Motorway</vt:lpstr>
      <vt:lpstr>Caution! Zombies Ahead!!!</vt:lpstr>
      <vt:lpstr>Trapped in Sign Factory! Send Help!</vt:lpstr>
      <vt:lpstr>Security Principle: Shannon’s Maxim</vt:lpstr>
      <vt:lpstr>Use Fail-Safe Defaults</vt:lpstr>
      <vt:lpstr>Guarded rooms</vt:lpstr>
      <vt:lpstr>Security Principle: Use Fail-Safe Defaults</vt:lpstr>
      <vt:lpstr>Design in Security from the Start</vt:lpstr>
      <vt:lpstr>Security Principle: Design in Security from the Start</vt:lpstr>
      <vt:lpstr>Security Principles: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Security Principles</dc:title>
  <cp:lastModifiedBy>Jian Xiang</cp:lastModifiedBy>
  <cp:revision>34</cp:revision>
  <dcterms:modified xsi:type="dcterms:W3CDTF">2023-08-21T10:45:10Z</dcterms:modified>
</cp:coreProperties>
</file>